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F_529BF3A5.xml" ContentType="application/vnd.ms-powerpoint.comments+xml"/>
  <Override PartName="/ppt/comments/modernComment_127_99984F55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370" r:id="rId2"/>
    <p:sldId id="269" r:id="rId3"/>
    <p:sldId id="371" r:id="rId4"/>
    <p:sldId id="388" r:id="rId5"/>
    <p:sldId id="263" r:id="rId6"/>
    <p:sldId id="264" r:id="rId7"/>
    <p:sldId id="265" r:id="rId8"/>
    <p:sldId id="266" r:id="rId9"/>
    <p:sldId id="267" r:id="rId10"/>
    <p:sldId id="268" r:id="rId11"/>
    <p:sldId id="283" r:id="rId12"/>
    <p:sldId id="260" r:id="rId13"/>
    <p:sldId id="328" r:id="rId14"/>
    <p:sldId id="284" r:id="rId15"/>
    <p:sldId id="372" r:id="rId16"/>
    <p:sldId id="258" r:id="rId17"/>
    <p:sldId id="329" r:id="rId18"/>
    <p:sldId id="279" r:id="rId19"/>
    <p:sldId id="280" r:id="rId20"/>
    <p:sldId id="281" r:id="rId21"/>
    <p:sldId id="270" r:id="rId22"/>
    <p:sldId id="271" r:id="rId23"/>
    <p:sldId id="272" r:id="rId24"/>
    <p:sldId id="273" r:id="rId25"/>
    <p:sldId id="274" r:id="rId26"/>
    <p:sldId id="275" r:id="rId27"/>
    <p:sldId id="277" r:id="rId28"/>
    <p:sldId id="282" r:id="rId29"/>
    <p:sldId id="331" r:id="rId30"/>
    <p:sldId id="332" r:id="rId31"/>
    <p:sldId id="333" r:id="rId32"/>
    <p:sldId id="330" r:id="rId33"/>
    <p:sldId id="381" r:id="rId34"/>
    <p:sldId id="374" r:id="rId35"/>
    <p:sldId id="379" r:id="rId36"/>
    <p:sldId id="380" r:id="rId37"/>
    <p:sldId id="373" r:id="rId38"/>
    <p:sldId id="288" r:id="rId39"/>
    <p:sldId id="334" r:id="rId40"/>
    <p:sldId id="285" r:id="rId41"/>
    <p:sldId id="286" r:id="rId42"/>
    <p:sldId id="336" r:id="rId43"/>
    <p:sldId id="335" r:id="rId44"/>
    <p:sldId id="375" r:id="rId45"/>
    <p:sldId id="289" r:id="rId46"/>
    <p:sldId id="384" r:id="rId47"/>
    <p:sldId id="382" r:id="rId48"/>
    <p:sldId id="387" r:id="rId49"/>
    <p:sldId id="386" r:id="rId50"/>
    <p:sldId id="259" r:id="rId51"/>
    <p:sldId id="291" r:id="rId52"/>
    <p:sldId id="290" r:id="rId53"/>
    <p:sldId id="292" r:id="rId54"/>
    <p:sldId id="295" r:id="rId55"/>
    <p:sldId id="297" r:id="rId56"/>
    <p:sldId id="300" r:id="rId57"/>
    <p:sldId id="299" r:id="rId58"/>
    <p:sldId id="301" r:id="rId59"/>
    <p:sldId id="302" r:id="rId60"/>
    <p:sldId id="303" r:id="rId61"/>
    <p:sldId id="392" r:id="rId62"/>
    <p:sldId id="389" r:id="rId63"/>
    <p:sldId id="391" r:id="rId64"/>
    <p:sldId id="393" r:id="rId65"/>
    <p:sldId id="376" r:id="rId66"/>
    <p:sldId id="304" r:id="rId67"/>
    <p:sldId id="261" r:id="rId68"/>
    <p:sldId id="305" r:id="rId69"/>
    <p:sldId id="306" r:id="rId70"/>
    <p:sldId id="307" r:id="rId71"/>
    <p:sldId id="308" r:id="rId72"/>
    <p:sldId id="309" r:id="rId73"/>
    <p:sldId id="394" r:id="rId74"/>
    <p:sldId id="310" r:id="rId75"/>
    <p:sldId id="311" r:id="rId76"/>
    <p:sldId id="313" r:id="rId77"/>
    <p:sldId id="315" r:id="rId78"/>
    <p:sldId id="314" r:id="rId79"/>
    <p:sldId id="377" r:id="rId80"/>
    <p:sldId id="316" r:id="rId81"/>
    <p:sldId id="317" r:id="rId82"/>
    <p:sldId id="337" r:id="rId83"/>
    <p:sldId id="318" r:id="rId84"/>
    <p:sldId id="320" r:id="rId85"/>
    <p:sldId id="321" r:id="rId86"/>
    <p:sldId id="322" r:id="rId87"/>
    <p:sldId id="324" r:id="rId88"/>
    <p:sldId id="395" r:id="rId89"/>
    <p:sldId id="378" r:id="rId90"/>
    <p:sldId id="262" r:id="rId91"/>
    <p:sldId id="325" r:id="rId92"/>
    <p:sldId id="326" r:id="rId93"/>
    <p:sldId id="327" r:id="rId94"/>
  </p:sldIdLst>
  <p:sldSz cx="12192000" cy="6858000"/>
  <p:notesSz cx="6858000" cy="9144000"/>
  <p:embeddedFontLst>
    <p:embeddedFont>
      <p:font typeface="Cascadia Mono" panose="020B0604020202020204" charset="0"/>
      <p:regular r:id="rId97"/>
      <p:bold r:id="rId98"/>
    </p:embeddedFont>
    <p:embeddedFont>
      <p:font typeface="Century Schoolbook" panose="02040604050505020304" pitchFamily="18" charset="0"/>
      <p:regular r:id="rId99"/>
      <p:bold r:id="rId100"/>
      <p:italic r:id="rId101"/>
      <p:boldItalic r:id="rId102"/>
    </p:embeddedFont>
    <p:embeddedFont>
      <p:font typeface="EmbedMenlo" panose="020B0609030804020204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370"/>
            <p14:sldId id="269"/>
            <p14:sldId id="371"/>
            <p14:sldId id="388"/>
            <p14:sldId id="263"/>
            <p14:sldId id="264"/>
            <p14:sldId id="265"/>
            <p14:sldId id="266"/>
            <p14:sldId id="267"/>
            <p14:sldId id="268"/>
            <p14:sldId id="283"/>
            <p14:sldId id="260"/>
            <p14:sldId id="328"/>
            <p14:sldId id="284"/>
            <p14:sldId id="372"/>
          </p14:sldIdLst>
        </p14:section>
        <p14:section name="Iterator Basics" id="{20EE0ADC-C6FB-3A40-B1E4-1157FDFC3316}">
          <p14:sldIdLst>
            <p14:sldId id="258"/>
            <p14:sldId id="329"/>
            <p14:sldId id="279"/>
            <p14:sldId id="280"/>
            <p14:sldId id="281"/>
            <p14:sldId id="270"/>
            <p14:sldId id="271"/>
            <p14:sldId id="272"/>
            <p14:sldId id="273"/>
            <p14:sldId id="274"/>
            <p14:sldId id="275"/>
            <p14:sldId id="277"/>
            <p14:sldId id="282"/>
            <p14:sldId id="331"/>
            <p14:sldId id="332"/>
            <p14:sldId id="333"/>
            <p14:sldId id="330"/>
            <p14:sldId id="381"/>
            <p14:sldId id="374"/>
            <p14:sldId id="379"/>
            <p14:sldId id="380"/>
            <p14:sldId id="373"/>
            <p14:sldId id="288"/>
            <p14:sldId id="334"/>
            <p14:sldId id="285"/>
            <p14:sldId id="286"/>
            <p14:sldId id="336"/>
            <p14:sldId id="335"/>
            <p14:sldId id="375"/>
            <p14:sldId id="289"/>
            <p14:sldId id="384"/>
            <p14:sldId id="382"/>
            <p14:sldId id="387"/>
            <p14:sldId id="386"/>
          </p14:sldIdLst>
        </p14:section>
        <p14:section name="Iterator Types" id="{3029ED98-4C70-DC49-B3E0-F72682A8116A}">
          <p14:sldIdLst>
            <p14:sldId id="259"/>
            <p14:sldId id="291"/>
            <p14:sldId id="290"/>
            <p14:sldId id="292"/>
            <p14:sldId id="295"/>
            <p14:sldId id="297"/>
            <p14:sldId id="300"/>
            <p14:sldId id="299"/>
            <p14:sldId id="301"/>
            <p14:sldId id="302"/>
            <p14:sldId id="303"/>
            <p14:sldId id="392"/>
            <p14:sldId id="389"/>
            <p14:sldId id="391"/>
            <p14:sldId id="393"/>
            <p14:sldId id="376"/>
            <p14:sldId id="304"/>
          </p14:sldIdLst>
        </p14:section>
        <p14:section name="Pointers and Memory" id="{C7091DD7-9E5D-B74F-924A-D973EBC1A802}">
          <p14:sldIdLst>
            <p14:sldId id="261"/>
            <p14:sldId id="305"/>
            <p14:sldId id="306"/>
            <p14:sldId id="307"/>
            <p14:sldId id="308"/>
            <p14:sldId id="309"/>
            <p14:sldId id="394"/>
            <p14:sldId id="310"/>
            <p14:sldId id="311"/>
            <p14:sldId id="313"/>
            <p14:sldId id="315"/>
            <p14:sldId id="314"/>
            <p14:sldId id="377"/>
            <p14:sldId id="316"/>
            <p14:sldId id="317"/>
            <p14:sldId id="337"/>
            <p14:sldId id="318"/>
            <p14:sldId id="320"/>
            <p14:sldId id="321"/>
            <p14:sldId id="322"/>
            <p14:sldId id="324"/>
            <p14:sldId id="395"/>
            <p14:sldId id="378"/>
          </p14:sldIdLst>
        </p14:section>
        <p14:section name="Recap" id="{28355D6E-C50C-664C-B24B-ECCD9DEAFB04}">
          <p14:sldIdLst>
            <p14:sldId id="262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26B74"/>
    <a:srgbClr val="6F42C1"/>
    <a:srgbClr val="D9D9D9"/>
    <a:srgbClr val="D8B1FF"/>
    <a:srgbClr val="FFB1FF"/>
    <a:srgbClr val="D883FF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40E18-DA20-2B49-9D78-49BB6822723A}" v="26" dt="2025-02-26T02:56:18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53"/>
    <p:restoredTop sz="94754"/>
  </p:normalViewPr>
  <p:slideViewPr>
    <p:cSldViewPr snapToGrid="0">
      <p:cViewPr varScale="1">
        <p:scale>
          <a:sx n="55" d="100"/>
          <a:sy n="55" d="100"/>
        </p:scale>
        <p:origin x="208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omments/modernComment_10F_529BF3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042373-6788-254C-BFF7-063560AA1A54}" authorId="{B1D4CDAD-A7D4-D519-77EB-928843413EA3}" created="2024-10-10T04:19:51.649">
    <pc:sldMkLst xmlns:pc="http://schemas.microsoft.com/office/powerpoint/2013/main/command">
      <pc:docMk/>
      <pc:sldMk cId="1385952165" sldId="271"/>
    </pc:sldMkLst>
    <p188:txBody>
      <a:bodyPr/>
      <a:lstStyle/>
      <a:p>
        <a:r>
          <a:rPr lang="en-US"/>
          <a:t>Add claw to the end of the lecture with pointers
</a:t>
        </a:r>
      </a:p>
    </p188:txBody>
  </p188:cm>
</p188:cmLst>
</file>

<file path=ppt/comments/modernComment_127_99984F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A05817-E11D-4A4B-A302-117CAD9E0512}" authorId="{B1D4CDAD-A7D4-D519-77EB-928843413EA3}" created="2024-10-10T04:19:32.018">
    <pc:sldMkLst xmlns:pc="http://schemas.microsoft.com/office/powerpoint/2013/main/command">
      <pc:docMk/>
      <pc:sldMk cId="2576895829" sldId="295"/>
    </pc:sldMkLst>
    <p188:txBody>
      <a:bodyPr/>
      <a:lstStyle/>
      <a:p>
        <a:r>
          <a:rPr lang="en-US"/>
          <a:t>Maybe keep type names on the diagram itself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7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F_529BF3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isocpp.org/wiki/faq/operator-overloading#increment-pre-post-spee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s198.stanford.edu/cs198/auth/forms/DoForm.aspx?id=505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7_99984F5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back! Link to Attendance Form ↓</a:t>
            </a:r>
          </a:p>
        </p:txBody>
      </p:sp>
      <p:pic>
        <p:nvPicPr>
          <p:cNvPr id="6" name="Content Placeholder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AF9C8E-1B29-9810-BB64-F41E5E631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13" t="6413" r="6413" b="6413"/>
          <a:stretch/>
        </p:blipFill>
        <p:spPr>
          <a:xfrm>
            <a:off x="4105517" y="1803608"/>
            <a:ext cx="3980966" cy="3980966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pair : m)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pair.first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pair.second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84869A-226A-371D-0977-58F551AF9C70}"/>
              </a:ext>
            </a:extLst>
          </p:cNvPr>
          <p:cNvGrpSpPr/>
          <p:nvPr/>
        </p:nvGrpSpPr>
        <p:grpSpPr>
          <a:xfrm>
            <a:off x="8218473" y="2731298"/>
            <a:ext cx="3121916" cy="2401243"/>
            <a:chOff x="6767360" y="3993588"/>
            <a:chExt cx="3121916" cy="240124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FE95F2-DCC2-7C28-2896-1FEBA0C2C800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53" name="Down Arrow 52">
                <a:extLst>
                  <a:ext uri="{FF2B5EF4-FFF2-40B4-BE49-F238E27FC236}">
                    <a16:creationId xmlns:a16="http://schemas.microsoft.com/office/drawing/2014/main" id="{CFBB229B-0DFC-042C-6127-A12BC1E8CA78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Down Arrow 53">
                <a:extLst>
                  <a:ext uri="{FF2B5EF4-FFF2-40B4-BE49-F238E27FC236}">
                    <a16:creationId xmlns:a16="http://schemas.microsoft.com/office/drawing/2014/main" id="{D3AF9450-D3E1-4EEB-5EE4-5D11408A1401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Down Arrow 54">
                <a:extLst>
                  <a:ext uri="{FF2B5EF4-FFF2-40B4-BE49-F238E27FC236}">
                    <a16:creationId xmlns:a16="http://schemas.microsoft.com/office/drawing/2014/main" id="{17480950-715D-597C-346A-A18E78602A6D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9C96844-9C58-E42F-31A8-FF116B460DCD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AAC6BAE-BE82-2FAC-823E-CC941FEC6385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4BC3C08-B999-61A9-83DA-D38BE48941B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18D59CD-472D-0E13-3625-AB8329996AF1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D1A958C-BE5A-3C79-1F13-CE85C4568657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72634F5-5642-C5A5-A09C-7DF088AD47F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D159306-53BD-6FC8-E129-F56E5DC26E8B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93BA5FD-1D5B-7A5F-5B93-5DC400B2DBA6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576BA97-01D3-B6BF-CD3C-C80ECA79C73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5B2AC92-00E0-94C6-0A69-CE5236FE7D9C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2E41AE9-F5A3-B6B5-173F-CDE8AA4F1207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0A0AC60-4EC8-F3DE-CEAC-D7999087B65D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A29356-2B4E-C087-118E-3C790846CF95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091AFCD-8114-C611-BC3A-C771EA101118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E0E99D-99E8-CDEB-44CF-348ED6249E88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01876CC-71ED-5824-57D3-7ECBDA5E894E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9C12521-F11F-90AD-80FC-F22AEF974FB0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268E0FB-4DCB-4C07-89AC-168C3B11909F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F8F2483-C40C-40C3-A7DE-C75DB5981E35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1F2FAC7-EE15-B8C1-F547-3DA903C5C03B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3A0E2DA-D5C9-11AE-E2DC-F4BC09B9BEEB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2A4BD2A-A3C1-2972-19E7-B7220A0B182E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F135C6-A1B2-CAA0-7546-07EB92EFC5BA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63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174-8750-06F5-498A-D45CE2D2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container)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F01E-5725-29F9-D351-4274F3C24A72}"/>
              </a:ext>
            </a:extLst>
          </p:cNvPr>
          <p:cNvSpPr txBox="1">
            <a:spLocks/>
          </p:cNvSpPr>
          <p:nvPr/>
        </p:nvSpPr>
        <p:spPr>
          <a:xfrm>
            <a:off x="6454286" y="519999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this work?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961B0A-6DEA-788E-0BCB-91CF29CBFCE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7938452" y="4326435"/>
            <a:ext cx="926170" cy="82095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4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5AC4-98F0-179D-90C1-FC8763001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8916"/>
            <a:ext cx="9144000" cy="2387600"/>
          </a:xfrm>
        </p:spPr>
        <p:txBody>
          <a:bodyPr/>
          <a:lstStyle/>
          <a:p>
            <a:r>
              <a:rPr lang="en-US" dirty="0"/>
              <a:t>Lecture 6: Iterators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6E2E1-F438-976A-2241-BA0BDCECB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8591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2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FA9B1-4693-F281-121A-679891DA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even is an iterator?</a:t>
            </a:r>
          </a:p>
          <a:p>
            <a:r>
              <a:rPr lang="en-US" dirty="0"/>
              <a:t>Iterator Types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Iterators are organized by their properties</a:t>
            </a:r>
          </a:p>
          <a:p>
            <a:r>
              <a:rPr lang="en-US" dirty="0"/>
              <a:t>Pointers and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 pointer? What is memory?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22261-E74C-3935-2C19-70E28C1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8738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74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613-E264-18B0-0F29-4DDDC3C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</p:txBody>
      </p:sp>
    </p:spTree>
    <p:extLst>
      <p:ext uri="{BB962C8B-B14F-4D97-AF65-F5344CB8AC3E}">
        <p14:creationId xmlns:p14="http://schemas.microsoft.com/office/powerpoint/2010/main" val="109737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44EF-F833-8861-220A-3BDAD956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F439-11D7-2718-4C28-37223D7C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do we iterate?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2943-99AA-0AC6-DC68-F6C861F0D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162-4051-CA72-9129-FCCFC4A7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do we iterate?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1FA-20DA-3CC3-5E4E-BBA777055D3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uhhh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ummm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haeelp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🥺🥺 */;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7D7C7-F7C4-3E1F-02B8-0C963943562E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4263-96B4-382B-230E-3EA6D35E204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54A9-3186-C6D3-A9E4-C4D740D5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498272"/>
            <a:ext cx="11404600" cy="1861456"/>
          </a:xfrm>
        </p:spPr>
        <p:txBody>
          <a:bodyPr/>
          <a:lstStyle/>
          <a:p>
            <a:r>
              <a:rPr lang="en-US" dirty="0"/>
              <a:t>We need something to track </a:t>
            </a:r>
            <a:r>
              <a:rPr lang="en-US" dirty="0">
                <a:solidFill>
                  <a:srgbClr val="6F42C1"/>
                </a:solidFill>
              </a:rPr>
              <a:t>where we are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 container… sort of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7606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FA9B1-4693-F281-121A-679891DA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type(s) lets you insert at the back and front equally efficiently?</a:t>
            </a:r>
          </a:p>
          <a:p>
            <a:r>
              <a:rPr lang="en-US" dirty="0"/>
              <a:t>Which type(s) requires a comparison operator on the element type?</a:t>
            </a:r>
          </a:p>
          <a:p>
            <a:pPr lvl="1"/>
            <a:r>
              <a:rPr lang="en-US" dirty="0"/>
              <a:t>What type(s) can we use to get around this?</a:t>
            </a:r>
          </a:p>
          <a:p>
            <a:r>
              <a:rPr lang="en-US" dirty="0"/>
              <a:t>Which is </a:t>
            </a:r>
            <a:r>
              <a:rPr lang="en-US" i="1" dirty="0"/>
              <a:t>usually</a:t>
            </a:r>
            <a:r>
              <a:rPr lang="en-US" dirty="0"/>
              <a:t> faster: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? 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22261-E74C-3935-2C19-70E28C1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Containers</a:t>
            </a:r>
          </a:p>
        </p:txBody>
      </p:sp>
    </p:spTree>
    <p:extLst>
      <p:ext uri="{BB962C8B-B14F-4D97-AF65-F5344CB8AC3E}">
        <p14:creationId xmlns:p14="http://schemas.microsoft.com/office/powerpoint/2010/main" val="27091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4114-1D08-1579-515E-775FE29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i="1" dirty="0">
                <a:solidFill>
                  <a:srgbClr val="D73A48"/>
                </a:solidFill>
              </a:rPr>
              <a:t>iterators</a:t>
            </a:r>
            <a:r>
              <a:rPr lang="en-US" dirty="0"/>
              <a:t> 😎😎</a:t>
            </a:r>
          </a:p>
        </p:txBody>
      </p:sp>
    </p:spTree>
    <p:extLst>
      <p:ext uri="{BB962C8B-B14F-4D97-AF65-F5344CB8AC3E}">
        <p14:creationId xmlns:p14="http://schemas.microsoft.com/office/powerpoint/2010/main" val="205620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7B5C-E04D-D7EE-401A-5A33077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65649"/>
            <a:ext cx="11404600" cy="766989"/>
          </a:xfrm>
        </p:spPr>
        <p:txBody>
          <a:bodyPr/>
          <a:lstStyle/>
          <a:p>
            <a:r>
              <a:rPr lang="en-US" dirty="0"/>
              <a:t>C++ iterators are like a “claw” in a claw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C081C-5917-A8B2-057E-A3395496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122"/>
          <a:stretch/>
        </p:blipFill>
        <p:spPr>
          <a:xfrm>
            <a:off x="3185866" y="2118356"/>
            <a:ext cx="3327400" cy="3735180"/>
          </a:xfrm>
          <a:prstGeom prst="rect">
            <a:avLst/>
          </a:prstGeom>
        </p:spPr>
      </p:pic>
      <p:pic>
        <p:nvPicPr>
          <p:cNvPr id="1034" name="Picture 10" descr="Etna Electronic Arcade Claw Machine - Toy Grabber Machine with Flashing LED  Lights and Sound">
            <a:extLst>
              <a:ext uri="{FF2B5EF4-FFF2-40B4-BE49-F238E27FC236}">
                <a16:creationId xmlns:a16="http://schemas.microsoft.com/office/drawing/2014/main" id="{12B9C6EB-0B29-E750-7FAE-51DB034A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66" y="1908313"/>
            <a:ext cx="3107794" cy="415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3867CB-FC73-DC8B-5B19-780F012F395F}"/>
              </a:ext>
            </a:extLst>
          </p:cNvPr>
          <p:cNvSpPr txBox="1">
            <a:spLocks/>
          </p:cNvSpPr>
          <p:nvPr/>
        </p:nvSpPr>
        <p:spPr>
          <a:xfrm>
            <a:off x="393700" y="2774512"/>
            <a:ext cx="3641587" cy="34178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claw can:</a:t>
            </a:r>
          </a:p>
          <a:p>
            <a:pPr>
              <a:buSzPct val="100000"/>
            </a:pPr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Grab a toy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forward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Check </a:t>
            </a:r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we’re done</a:t>
            </a:r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0E123C-E85F-6B67-EB80-5295A177C6CB}"/>
              </a:ext>
            </a:extLst>
          </p:cNvPr>
          <p:cNvSpPr txBox="1">
            <a:spLocks/>
          </p:cNvSpPr>
          <p:nvPr/>
        </p:nvSpPr>
        <p:spPr>
          <a:xfrm>
            <a:off x="8156715" y="2774512"/>
            <a:ext cx="3641587" cy="34178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machine can:</a:t>
            </a:r>
          </a:p>
          <a:p>
            <a:pPr>
              <a:buSzPct val="100000"/>
            </a:pPr>
            <a:endParaRPr lang="en-US" sz="2400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Tell us where to start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Tell us when to stop</a:t>
            </a:r>
          </a:p>
        </p:txBody>
      </p:sp>
    </p:spTree>
    <p:extLst>
      <p:ext uri="{BB962C8B-B14F-4D97-AF65-F5344CB8AC3E}">
        <p14:creationId xmlns:p14="http://schemas.microsoft.com/office/powerpoint/2010/main" val="399726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C658A-DC58-DB1F-06CC-3F9774F2FCEF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713257" y="2615620"/>
            <a:ext cx="1568635" cy="8600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95E42B-F666-8D9C-7F05-2D4ED1EE43A5}"/>
              </a:ext>
            </a:extLst>
          </p:cNvPr>
          <p:cNvCxnSpPr>
            <a:cxnSpLocks/>
          </p:cNvCxnSpPr>
          <p:nvPr/>
        </p:nvCxnSpPr>
        <p:spPr>
          <a:xfrm flipV="1">
            <a:off x="1608159" y="4053960"/>
            <a:ext cx="1215274" cy="10938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C7163D-D98A-C3AD-34D0-E870EFD8E9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54914" y="3949641"/>
            <a:ext cx="805466" cy="77703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5B4958-83A6-AAE1-E4B9-02989AC9AE35}"/>
              </a:ext>
            </a:extLst>
          </p:cNvPr>
          <p:cNvCxnSpPr>
            <a:cxnSpLocks/>
          </p:cNvCxnSpPr>
          <p:nvPr/>
        </p:nvCxnSpPr>
        <p:spPr>
          <a:xfrm flipV="1">
            <a:off x="5031616" y="3429000"/>
            <a:ext cx="79483" cy="19580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FF4A7F-7D52-F10E-2B96-D9BFF78BB59B}"/>
              </a:ext>
            </a:extLst>
          </p:cNvPr>
          <p:cNvCxnSpPr>
            <a:cxnSpLocks/>
          </p:cNvCxnSpPr>
          <p:nvPr/>
        </p:nvCxnSpPr>
        <p:spPr>
          <a:xfrm>
            <a:off x="5500898" y="2966882"/>
            <a:ext cx="993758" cy="71930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E916C7-2EE9-A4DE-0804-D216208D74E2}"/>
              </a:ext>
            </a:extLst>
          </p:cNvPr>
          <p:cNvCxnSpPr>
            <a:cxnSpLocks/>
          </p:cNvCxnSpPr>
          <p:nvPr/>
        </p:nvCxnSpPr>
        <p:spPr>
          <a:xfrm flipV="1">
            <a:off x="7363162" y="3050423"/>
            <a:ext cx="820490" cy="10035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6E2BD35-9B0C-EA6A-90C6-EA3F783B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66D61-0B96-46B2-9397-0B7D8DB9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36" y="4331505"/>
            <a:ext cx="1726647" cy="163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4C704-15E3-3ADC-10EF-85ECB5BF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90163">
            <a:off x="2471484" y="3040862"/>
            <a:ext cx="1364974" cy="1290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EB29B-4719-1D26-13CE-60A2B94E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0791">
            <a:off x="4218838" y="4174943"/>
            <a:ext cx="1726647" cy="1632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927EC-5A17-E42B-0802-465D6545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18113">
            <a:off x="4350530" y="1888435"/>
            <a:ext cx="1538131" cy="1454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6BD74-2051-5352-9A15-F46CCE5D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90896">
            <a:off x="6447135" y="3340505"/>
            <a:ext cx="1509089" cy="142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AC412-3347-D987-ADA1-8208B334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2132">
            <a:off x="7661084" y="1480745"/>
            <a:ext cx="1726647" cy="16326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7A0193-F3B8-344A-0934-CF9954F36D53}"/>
              </a:ext>
            </a:extLst>
          </p:cNvPr>
          <p:cNvSpPr txBox="1"/>
          <p:nvPr/>
        </p:nvSpPr>
        <p:spPr>
          <a:xfrm>
            <a:off x="257572" y="6210189"/>
            <a:ext cx="400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B95832-2CF9-F355-3B2C-36117B834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125">
            <a:off x="10180276" y="3183995"/>
            <a:ext cx="1378980" cy="130388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70D9FFA-4F2E-F614-25FB-9C74C20A8DEC}"/>
              </a:ext>
            </a:extLst>
          </p:cNvPr>
          <p:cNvSpPr txBox="1"/>
          <p:nvPr/>
        </p:nvSpPr>
        <p:spPr>
          <a:xfrm>
            <a:off x="4187254" y="6065491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CEA9B-3FB3-9BC6-4F8D-AFF4DBAA5794}"/>
              </a:ext>
            </a:extLst>
          </p:cNvPr>
          <p:cNvSpPr txBox="1"/>
          <p:nvPr/>
        </p:nvSpPr>
        <p:spPr>
          <a:xfrm>
            <a:off x="1640452" y="2597978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3D5107-2858-37EE-16D5-46528DC154C2}"/>
              </a:ext>
            </a:extLst>
          </p:cNvPr>
          <p:cNvSpPr txBox="1"/>
          <p:nvPr/>
        </p:nvSpPr>
        <p:spPr>
          <a:xfrm>
            <a:off x="3691462" y="1448691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BAF758-694E-F640-6DC2-016CEBB782DB}"/>
              </a:ext>
            </a:extLst>
          </p:cNvPr>
          <p:cNvSpPr txBox="1"/>
          <p:nvPr/>
        </p:nvSpPr>
        <p:spPr>
          <a:xfrm>
            <a:off x="5761879" y="4925344"/>
            <a:ext cx="3510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7" name="Picture 3076">
            <a:extLst>
              <a:ext uri="{FF2B5EF4-FFF2-40B4-BE49-F238E27FC236}">
                <a16:creationId xmlns:a16="http://schemas.microsoft.com/office/drawing/2014/main" id="{F0CDF8E3-755C-A267-AF99-B8A69AE6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90896">
            <a:off x="6447134" y="3349389"/>
            <a:ext cx="1509089" cy="1426910"/>
          </a:xfrm>
          <a:prstGeom prst="rect">
            <a:avLst/>
          </a:prstGeom>
          <a:effectLst>
            <a:glow rad="228600">
              <a:srgbClr val="7030A0">
                <a:alpha val="56129"/>
              </a:srgbClr>
            </a:glo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F53D4A7-DC7E-CBBF-F0A5-E7C32472BBA1}"/>
              </a:ext>
            </a:extLst>
          </p:cNvPr>
          <p:cNvSpPr txBox="1"/>
          <p:nvPr/>
        </p:nvSpPr>
        <p:spPr>
          <a:xfrm>
            <a:off x="7070575" y="1149027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B231B7-D426-F867-17F0-113E9D28CA09}"/>
              </a:ext>
            </a:extLst>
          </p:cNvPr>
          <p:cNvSpPr txBox="1"/>
          <p:nvPr/>
        </p:nvSpPr>
        <p:spPr>
          <a:xfrm>
            <a:off x="9385063" y="4842135"/>
            <a:ext cx="2735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5" name="Picture 3074">
            <a:extLst>
              <a:ext uri="{FF2B5EF4-FFF2-40B4-BE49-F238E27FC236}">
                <a16:creationId xmlns:a16="http://schemas.microsoft.com/office/drawing/2014/main" id="{9C0074B0-8BBB-E775-8455-957AEEDF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2"/>
          <a:stretch/>
        </p:blipFill>
        <p:spPr>
          <a:xfrm>
            <a:off x="967733" y="3391376"/>
            <a:ext cx="1811279" cy="203325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9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36412 L -0.00196 -0.01111 " pathEditMode="relative" ptsTypes="AA">
                                      <p:cBhvr>
                                        <p:cTn id="10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01088 L 0.1375 -0.2064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-9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63 -0.20208 L 0.30299 -0.0266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34 -0.03472 L 0.31588 -0.36412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164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06 -0.36412 L 0.46263 -0.2062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2" y="789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11 -0.20995 L 0.45768 -0.08078 " pathEditMode="relative" ptsTypes="AA">
                                      <p:cBhvr>
                                        <p:cTn id="43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11 -0.08865 L 0.59544 -0.416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-16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544 -0.41296 L 0.76067 -0.174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1192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898 -0.17592 L 0.75898 -0.51227 " pathEditMode="relative" ptsTypes="AA">
                                      <p:cBhvr>
                                        <p:cTn id="67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3" grpId="0"/>
      <p:bldP spid="56" grpId="0"/>
      <p:bldP spid="57" grpId="0"/>
      <p:bldP spid="5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528C-1964-7152-A8C5-8BCFBAC1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Containers and iterators </a:t>
            </a:r>
            <a:r>
              <a:rPr lang="en-US" sz="3000" dirty="0">
                <a:solidFill>
                  <a:srgbClr val="D73A48"/>
                </a:solidFill>
              </a:rPr>
              <a:t>work together</a:t>
            </a:r>
            <a:r>
              <a:rPr lang="en-US" sz="3000" dirty="0"/>
              <a:t> to allow iteration</a:t>
            </a:r>
          </a:p>
        </p:txBody>
      </p:sp>
    </p:spTree>
    <p:extLst>
      <p:ext uri="{BB962C8B-B14F-4D97-AF65-F5344CB8AC3E}">
        <p14:creationId xmlns:p14="http://schemas.microsoft.com/office/powerpoint/2010/main" val="332841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929F-CF26-F93A-7A32-53BCE040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630736"/>
            <a:ext cx="11404599" cy="766989"/>
          </a:xfrm>
        </p:spPr>
        <p:txBody>
          <a:bodyPr/>
          <a:lstStyle/>
          <a:p>
            <a:r>
              <a:rPr lang="en-US" dirty="0"/>
              <a:t>Container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D203-676E-33B7-DB88-B13E27676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an iterator to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 element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the container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(assuming non-empty)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02806-8393-87AE-43A1-59C2D1861D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past-the-end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iterator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That is, an iterator to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element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after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 of the container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E7D290-E514-D388-8DBD-B34E43727409}"/>
              </a:ext>
            </a:extLst>
          </p:cNvPr>
          <p:cNvCxnSpPr>
            <a:cxnSpLocks/>
          </p:cNvCxnSpPr>
          <p:nvPr/>
        </p:nvCxnSpPr>
        <p:spPr>
          <a:xfrm>
            <a:off x="2639561" y="3468158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050AAB-BFEA-B9CE-4116-2C4188F33AC8}"/>
              </a:ext>
            </a:extLst>
          </p:cNvPr>
          <p:cNvCxnSpPr>
            <a:cxnSpLocks/>
          </p:cNvCxnSpPr>
          <p:nvPr/>
        </p:nvCxnSpPr>
        <p:spPr>
          <a:xfrm>
            <a:off x="4939288" y="3486602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8D05F6-536F-CDC9-D388-046280B8AB20}"/>
              </a:ext>
            </a:extLst>
          </p:cNvPr>
          <p:cNvCxnSpPr>
            <a:cxnSpLocks/>
          </p:cNvCxnSpPr>
          <p:nvPr/>
        </p:nvCxnSpPr>
        <p:spPr>
          <a:xfrm>
            <a:off x="7194945" y="3468158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24467FB-2901-C579-D209-39AD3C0C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dirty="0"/>
              <a:t> never points to an element!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BAE11-A58B-0B2B-656D-E1E30E22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07" y="2612689"/>
            <a:ext cx="1726647" cy="1632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972D7-2661-2160-14BA-B5A83FC8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94" y="2612688"/>
            <a:ext cx="1726647" cy="1632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761D2-E0F0-DF19-67C3-889F69B4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22" y="2612687"/>
            <a:ext cx="1726647" cy="1632621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281F18-AA4F-568A-3DE3-FC2706C50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7750" y="2612686"/>
            <a:ext cx="1726647" cy="1632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61F6B9-5B9C-E6C2-7674-918D0479F2DC}"/>
              </a:ext>
            </a:extLst>
          </p:cNvPr>
          <p:cNvSpPr txBox="1"/>
          <p:nvPr/>
        </p:nvSpPr>
        <p:spPr>
          <a:xfrm>
            <a:off x="1373666" y="5214052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70953D-8717-2F48-80A3-BF1C05310BCA}"/>
              </a:ext>
            </a:extLst>
          </p:cNvPr>
          <p:cNvCxnSpPr>
            <a:cxnSpLocks/>
          </p:cNvCxnSpPr>
          <p:nvPr/>
        </p:nvCxnSpPr>
        <p:spPr>
          <a:xfrm flipV="1">
            <a:off x="2601986" y="4359608"/>
            <a:ext cx="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25EAA3-D48C-CCDA-45FC-0FCBE58775B6}"/>
              </a:ext>
            </a:extLst>
          </p:cNvPr>
          <p:cNvSpPr txBox="1"/>
          <p:nvPr/>
        </p:nvSpPr>
        <p:spPr>
          <a:xfrm>
            <a:off x="8253439" y="5214047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F9F70-BAE8-76AD-D7E8-996869C35F72}"/>
              </a:ext>
            </a:extLst>
          </p:cNvPr>
          <p:cNvCxnSpPr>
            <a:cxnSpLocks/>
          </p:cNvCxnSpPr>
          <p:nvPr/>
        </p:nvCxnSpPr>
        <p:spPr>
          <a:xfrm flipV="1">
            <a:off x="9481759" y="4359603"/>
            <a:ext cx="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0CDCA2-8868-541C-2865-979DC7E0ABF4}"/>
              </a:ext>
            </a:extLst>
          </p:cNvPr>
          <p:cNvSpPr txBox="1">
            <a:spLocks/>
          </p:cNvSpPr>
          <p:nvPr/>
        </p:nvSpPr>
        <p:spPr>
          <a:xfrm>
            <a:off x="4183854" y="4759169"/>
            <a:ext cx="3641587" cy="16326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Instead, it points </a:t>
            </a: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past the end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the container</a:t>
            </a:r>
          </a:p>
        </p:txBody>
      </p:sp>
    </p:spTree>
    <p:extLst>
      <p:ext uri="{BB962C8B-B14F-4D97-AF65-F5344CB8AC3E}">
        <p14:creationId xmlns:p14="http://schemas.microsoft.com/office/powerpoint/2010/main" val="374253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467FB-2901-C579-D209-39AD3C0C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dirty="0"/>
              <a:t> never points to an element!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281F18-AA4F-568A-3DE3-FC2706C5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2676" y="2600251"/>
            <a:ext cx="1726647" cy="1632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61F6B9-5B9C-E6C2-7674-918D0479F2DC}"/>
              </a:ext>
            </a:extLst>
          </p:cNvPr>
          <p:cNvSpPr txBox="1"/>
          <p:nvPr/>
        </p:nvSpPr>
        <p:spPr>
          <a:xfrm>
            <a:off x="3639360" y="5214052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70953D-8717-2F48-80A3-BF1C05310BCA}"/>
              </a:ext>
            </a:extLst>
          </p:cNvPr>
          <p:cNvCxnSpPr>
            <a:cxnSpLocks/>
          </p:cNvCxnSpPr>
          <p:nvPr/>
        </p:nvCxnSpPr>
        <p:spPr>
          <a:xfrm flipV="1">
            <a:off x="4867680" y="4359603"/>
            <a:ext cx="586063" cy="73052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25EAA3-D48C-CCDA-45FC-0FCBE58775B6}"/>
              </a:ext>
            </a:extLst>
          </p:cNvPr>
          <p:cNvSpPr txBox="1"/>
          <p:nvPr/>
        </p:nvSpPr>
        <p:spPr>
          <a:xfrm>
            <a:off x="6281033" y="5214047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F9F70-BAE8-76AD-D7E8-996869C35F72}"/>
              </a:ext>
            </a:extLst>
          </p:cNvPr>
          <p:cNvCxnSpPr>
            <a:cxnSpLocks/>
          </p:cNvCxnSpPr>
          <p:nvPr/>
        </p:nvCxnSpPr>
        <p:spPr>
          <a:xfrm flipH="1" flipV="1">
            <a:off x="6959323" y="4359603"/>
            <a:ext cx="55003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C19637-1CE2-B9F6-6890-BBE199C8C7E2}"/>
              </a:ext>
            </a:extLst>
          </p:cNvPr>
          <p:cNvSpPr txBox="1"/>
          <p:nvPr/>
        </p:nvSpPr>
        <p:spPr>
          <a:xfrm>
            <a:off x="5872830" y="5221579"/>
            <a:ext cx="8164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endParaRPr lang="en-US" sz="2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DCCF00A-6CE4-6C13-4C70-2EDC54B95BC7}"/>
              </a:ext>
            </a:extLst>
          </p:cNvPr>
          <p:cNvSpPr txBox="1">
            <a:spLocks/>
          </p:cNvSpPr>
          <p:nvPr/>
        </p:nvSpPr>
        <p:spPr>
          <a:xfrm>
            <a:off x="393700" y="2056575"/>
            <a:ext cx="3641587" cy="2498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</a:t>
            </a:r>
            <a:r>
              <a:rPr lang="en-US" sz="24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empty, then </a:t>
            </a:r>
            <a:r>
              <a:rPr lang="en-US" sz="24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begin()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4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are equal!</a:t>
            </a:r>
          </a:p>
        </p:txBody>
      </p:sp>
    </p:spTree>
    <p:extLst>
      <p:ext uri="{BB962C8B-B14F-4D97-AF65-F5344CB8AC3E}">
        <p14:creationId xmlns:p14="http://schemas.microsoft.com/office/powerpoint/2010/main" val="81847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530F-66FE-6A18-D0A9-ACD6EB8C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Interface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DB14A-6ABB-44B3-D250-7ADC91FB347E}"/>
              </a:ext>
            </a:extLst>
          </p:cNvPr>
          <p:cNvSpPr txBox="1">
            <a:spLocks/>
          </p:cNvSpPr>
          <p:nvPr/>
        </p:nvSpPr>
        <p:spPr>
          <a:xfrm>
            <a:off x="393700" y="139772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05C6C5-D5DE-F90E-FB7D-48103C347E40}"/>
              </a:ext>
            </a:extLst>
          </p:cNvPr>
          <p:cNvSpPr txBox="1">
            <a:spLocks/>
          </p:cNvSpPr>
          <p:nvPr/>
        </p:nvSpPr>
        <p:spPr>
          <a:xfrm>
            <a:off x="393700" y="270455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 iterator forward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5F3DEF-D68E-0593-A79B-A9B60C4BF66F}"/>
              </a:ext>
            </a:extLst>
          </p:cNvPr>
          <p:cNvSpPr txBox="1">
            <a:spLocks/>
          </p:cNvSpPr>
          <p:nvPr/>
        </p:nvSpPr>
        <p:spPr>
          <a:xfrm>
            <a:off x="393700" y="401138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Dereference iterator -- undefined if </a:t>
            </a:r>
            <a:r>
              <a:rPr lang="en-US" b="1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== end()</a:t>
            </a:r>
            <a:endParaRPr lang="en-US" b="1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F4C801-6E71-3E4C-213D-3F86591647AF}"/>
              </a:ext>
            </a:extLst>
          </p:cNvPr>
          <p:cNvSpPr txBox="1">
            <a:spLocks/>
          </p:cNvSpPr>
          <p:nvPr/>
        </p:nvSpPr>
        <p:spPr>
          <a:xfrm>
            <a:off x="393700" y="531821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Equality: are we in the same spot?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...</a:t>
            </a:r>
          </a:p>
        </p:txBody>
      </p:sp>
    </p:spTree>
    <p:extLst>
      <p:ext uri="{BB962C8B-B14F-4D97-AF65-F5344CB8AC3E}">
        <p14:creationId xmlns:p14="http://schemas.microsoft.com/office/powerpoint/2010/main" val="29225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162-4051-CA72-9129-FCCFC4A7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1FA-20DA-3CC3-5E4E-BBA777055D3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        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             ;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7D7C7-F7C4-3E1F-02B8-0C963943562E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4263-96B4-382B-230E-3EA6D35E204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7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D287-EF38-2C44-2387-BB1A76ED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F136-635B-02FE-A2ED-3B410F81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71FE0-615E-3305-C797-4E0138EBC7F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       ;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4E8298-F1A7-20C4-CD61-ED458EB77EA9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31CC34-4B4A-6D1C-0FB8-570A49426BD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2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5446-1F01-01FD-1DC7-8D2E8F6E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BE9D5-9BAC-3B1A-0417-68815E94F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type(s) lets you insert at the back and front equally efficiently?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std::deque</a:t>
            </a:r>
          </a:p>
          <a:p>
            <a:r>
              <a:rPr lang="en-US" dirty="0"/>
              <a:t>Which type(s) requires a comparison operator on the element type?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std::map, std::set</a:t>
            </a:r>
          </a:p>
          <a:p>
            <a:r>
              <a:rPr lang="en-US" dirty="0"/>
              <a:t>Which is </a:t>
            </a:r>
            <a:r>
              <a:rPr lang="en-US" i="1" dirty="0"/>
              <a:t>usually</a:t>
            </a:r>
            <a:r>
              <a:rPr lang="en-US" dirty="0"/>
              <a:t> faster: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? Why?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</a:t>
            </a:r>
            <a:r>
              <a:rPr lang="en-US" b="1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(Hashing + small load factor)!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442975-C4F7-BF7A-8723-0D7BE731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Containers </a:t>
            </a:r>
            <a:r>
              <a:rPr lang="en-US" dirty="0">
                <a:solidFill>
                  <a:srgbClr val="626B74"/>
                </a:solidFill>
              </a:rPr>
              <a:t>(Answers)</a:t>
            </a:r>
          </a:p>
        </p:txBody>
      </p:sp>
    </p:spTree>
    <p:extLst>
      <p:ext uri="{BB962C8B-B14F-4D97-AF65-F5344CB8AC3E}">
        <p14:creationId xmlns:p14="http://schemas.microsoft.com/office/powerpoint/2010/main" val="35281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809AE-9475-712D-8235-11320A73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2B26-CC11-FAD6-0FCE-A0A6DB94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433B-D3B5-F303-6052-E431C383C87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D9E150-97DF-874F-CEA2-3F51DFB86D93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380018-EB49-81D8-B9D6-2D625B7C4BF6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1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244FD-2CED-5844-B9A7-63612DBD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C46D-2D35-9129-4D79-ED6F34DF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3AAC-8D03-FA73-553A-DD8817D0944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EEA818-4F4D-4C4C-D261-98B14A2B4F31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E7E3FF-122A-8A8B-30AB-DB1DF58C007E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69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D691-7E4F-0F3F-58E4-EE0E94ED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7CA2-C6DD-DD31-8D48-9CAC66CA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EAC2-4898-9D8B-5FA6-181638A6ADA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86939A-7B7D-F22B-4D72-637F9617F00B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DAD72F-E548-9272-4EA8-C4D2662E5825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4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A351-2C5B-13C4-EA06-688C1A40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write…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507A-7472-30D4-DFA2-C2F9243B5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s)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13CC9-63DA-A993-1409-10C106CC47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sz="23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sz="23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 it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e;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sz="23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spc="-15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886F8-F231-0CB4-2DF3-BD9B33F664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actually this:</a:t>
            </a:r>
          </a:p>
        </p:txBody>
      </p:sp>
    </p:spTree>
    <p:extLst>
      <p:ext uri="{BB962C8B-B14F-4D97-AF65-F5344CB8AC3E}">
        <p14:creationId xmlns:p14="http://schemas.microsoft.com/office/powerpoint/2010/main" val="2584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025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C67D0-5634-C750-DADD-D14D91BD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7BCC-C424-5FE0-45E3-2F0EB32D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B98D-2D65-92BF-5699-4886091C6EE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505F03-FF4F-3C0A-A3EC-1FD81C98E4A2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BE6F8F-7E55-15A5-9FDF-EF1D386FEAE2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94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BABDD-93F6-CF77-3876-E2FC17F5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we’re done here!</a:t>
            </a:r>
          </a:p>
        </p:txBody>
      </p:sp>
      <p:pic>
        <p:nvPicPr>
          <p:cNvPr id="1026" name="Picture 2" descr="100+] That's All Folks Wallpapers | Wallpapers.com">
            <a:extLst>
              <a:ext uri="{FF2B5EF4-FFF2-40B4-BE49-F238E27FC236}">
                <a16:creationId xmlns:a16="http://schemas.microsoft.com/office/drawing/2014/main" id="{63CC0362-FF32-885E-A516-AC2D77CECA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1541463"/>
            <a:ext cx="7650480" cy="478155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880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497E-49CB-9A8B-65AA-50F96704E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377EB-E59C-9026-16F7-209F06D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84A2-3D4C-2151-27A8-9515953DB117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23A6A-DA80-FCEC-21B0-B1B4E89E4A81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72B162-7B08-A416-5990-D380D87B9F71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BC8785-D29D-C76D-9CF7-942226C7406E}"/>
              </a:ext>
            </a:extLst>
          </p:cNvPr>
          <p:cNvSpPr txBox="1">
            <a:spLocks/>
          </p:cNvSpPr>
          <p:nvPr/>
        </p:nvSpPr>
        <p:spPr>
          <a:xfrm>
            <a:off x="6096000" y="528393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type is this?</a:t>
            </a: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A3258C2A-4F4D-3AD0-7A5C-F344A97BEFA2}"/>
              </a:ext>
            </a:extLst>
          </p:cNvPr>
          <p:cNvCxnSpPr>
            <a:cxnSpLocks/>
          </p:cNvCxnSpPr>
          <p:nvPr/>
        </p:nvCxnSpPr>
        <p:spPr>
          <a:xfrm rot="10800000">
            <a:off x="2122716" y="4526278"/>
            <a:ext cx="3973284" cy="1435878"/>
          </a:xfrm>
          <a:prstGeom prst="curvedConnector3">
            <a:avLst>
              <a:gd name="adj1" fmla="val 997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90FC-35E1-AAA6-F768-60B2A3E5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672A-E1AD-C1CE-598D-189A8FE7A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</a:p>
          <a:p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}};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45DDD-81D0-E42D-7B21-699EFAED99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Using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avoids spelling out long iterator types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8F3F33-39F5-E74D-E257-95D91C537992}"/>
              </a:ext>
            </a:extLst>
          </p:cNvPr>
          <p:cNvSpPr txBox="1">
            <a:spLocks/>
          </p:cNvSpPr>
          <p:nvPr/>
        </p:nvSpPr>
        <p:spPr>
          <a:xfrm>
            <a:off x="4927600" y="3272973"/>
            <a:ext cx="2184400" cy="76698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{1, 2}</a:t>
            </a:r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2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B750-431A-C8D9-293E-FF9A838C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</a:t>
            </a:r>
            <a:r>
              <a:rPr lang="en-US" dirty="0">
                <a:solidFill>
                  <a:srgbClr val="D73A48"/>
                </a:solidFill>
              </a:rPr>
              <a:t>using</a:t>
            </a:r>
            <a:r>
              <a:rPr lang="en-US" dirty="0"/>
              <a:t> makes a type alias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DA52A-D993-39B6-7734-65F8C0E3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Inside &lt;map&gt; header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some iterator type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Outside &lt;map&gt; header (e.g.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3DEE10-B6ED-1C75-2D81-2A0C43D2DDFC}"/>
              </a:ext>
            </a:extLst>
          </p:cNvPr>
          <p:cNvSpPr txBox="1">
            <a:spLocks/>
          </p:cNvSpPr>
          <p:nvPr/>
        </p:nvSpPr>
        <p:spPr>
          <a:xfrm>
            <a:off x="6708084" y="5391369"/>
            <a:ext cx="5334000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 types are really long, so we like to use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iterators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CAB783-90E8-E12A-FD19-B5965FE90A05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3498574" y="5585792"/>
            <a:ext cx="3209510" cy="483803"/>
          </a:xfrm>
          <a:prstGeom prst="curvedConnector3">
            <a:avLst>
              <a:gd name="adj1" fmla="val 976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308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7286-49DF-E7BC-97DA-10C29503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Why do we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instead of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it++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991495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4E41-4D07-1E13-B887-1232CADD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avoids making an unnecessary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27C7-1E27-6B42-2206-0EA4EB55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72046"/>
            <a:ext cx="11404600" cy="1887583"/>
          </a:xfrm>
        </p:spPr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Prefix </a:t>
            </a:r>
            <a:r>
              <a:rPr lang="en-US" b="1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Increments it and returns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reference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same object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FDFC09-8414-C1EE-50DE-15B4CB84830D}"/>
              </a:ext>
            </a:extLst>
          </p:cNvPr>
          <p:cNvSpPr txBox="1">
            <a:spLocks/>
          </p:cNvSpPr>
          <p:nvPr/>
        </p:nvSpPr>
        <p:spPr>
          <a:xfrm>
            <a:off x="393700" y="4077789"/>
            <a:ext cx="11404600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Postfix </a:t>
            </a:r>
            <a:r>
              <a:rPr lang="en-US" b="1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it++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Increments it and returns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the old 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674D5-5B17-E95C-E0D3-58BCCF6A867F}"/>
              </a:ext>
            </a:extLst>
          </p:cNvPr>
          <p:cNvSpPr txBox="1"/>
          <p:nvPr/>
        </p:nvSpPr>
        <p:spPr>
          <a:xfrm>
            <a:off x="393699" y="6227264"/>
            <a:ext cx="11404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Remember: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iterator can be fully-fledged object, so it’s often more expensive to copy than, say, an </a:t>
            </a:r>
            <a:r>
              <a:rPr lang="en-US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91617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2ADA-3AC3-B456-ACEA-EE76E124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actually make a difference?</a:t>
            </a:r>
          </a:p>
        </p:txBody>
      </p:sp>
    </p:spTree>
    <p:extLst>
      <p:ext uri="{BB962C8B-B14F-4D97-AF65-F5344CB8AC3E}">
        <p14:creationId xmlns:p14="http://schemas.microsoft.com/office/powerpoint/2010/main" val="3275874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D5DEE7-9197-CBB0-7E0D-B3C9004DF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13800" dirty="0">
                <a:latin typeface="Century Schoolbook" panose="02040604050505020304" pitchFamily="18" charset="0"/>
              </a:rPr>
              <a:t>“</a:t>
            </a:r>
          </a:p>
          <a:p>
            <a:pPr marL="12700" indent="0">
              <a:buNone/>
            </a:pP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is sometimes faster than, and is never slower than, 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dirty="0">
                <a:solidFill>
                  <a:srgbClr val="333333"/>
                </a:solidFill>
                <a:latin typeface="Century Schoolbook" panose="02040604050505020304" pitchFamily="18" charset="0"/>
              </a:rPr>
              <a:t>. ...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So if you’re writing 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as a statement rather than as part of a larger expression, why not just write 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instead? You never lose anything, and you sometimes gain something.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2DB41-584C-12F9-6A02-23A0424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Bjarne’s Thoughts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7931E-F6D3-EA6A-F3E2-FB49126E90A4}"/>
              </a:ext>
            </a:extLst>
          </p:cNvPr>
          <p:cNvSpPr txBox="1"/>
          <p:nvPr/>
        </p:nvSpPr>
        <p:spPr>
          <a:xfrm>
            <a:off x="10493756" y="6281449"/>
            <a:ext cx="13045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6" name="Picture 2" descr="Bjarne STROUSTRUP | managing director | Cand. Scient. (Aarhus), PhD  (Cantab) | Morgan Stanley, New York City | technology | Research profile">
            <a:extLst>
              <a:ext uri="{FF2B5EF4-FFF2-40B4-BE49-F238E27FC236}">
                <a16:creationId xmlns:a16="http://schemas.microsoft.com/office/drawing/2014/main" id="{A9ECFC66-BCB0-7D7A-3CDF-1EF112A0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845" y="630736"/>
            <a:ext cx="2615455" cy="26154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37B0D-DD32-F449-3E8D-1B2A782DA341}"/>
              </a:ext>
            </a:extLst>
          </p:cNvPr>
          <p:cNvSpPr txBox="1"/>
          <p:nvPr/>
        </p:nvSpPr>
        <p:spPr>
          <a:xfrm>
            <a:off x="8847049" y="1397725"/>
            <a:ext cx="348596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yup</a:t>
            </a:r>
          </a:p>
        </p:txBody>
      </p:sp>
    </p:spTree>
    <p:extLst>
      <p:ext uri="{BB962C8B-B14F-4D97-AF65-F5344CB8AC3E}">
        <p14:creationId xmlns:p14="http://schemas.microsoft.com/office/powerpoint/2010/main" val="249552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605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89F2-B9B7-D226-F19C-63E94FF5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8740-BDE0-2EC9-11A5-8708EDCA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5702300" cy="403642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7706A-3941-C49A-CA24-7121D2D9CE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Trace this code with a partner to find out where each iterator points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A4FD6B-857E-A62C-4DA6-55C06D03EB91}"/>
              </a:ext>
            </a:extLst>
          </p:cNvPr>
          <p:cNvGrpSpPr/>
          <p:nvPr/>
        </p:nvGrpSpPr>
        <p:grpSpPr>
          <a:xfrm>
            <a:off x="6842804" y="3869871"/>
            <a:ext cx="1046813" cy="499371"/>
            <a:chOff x="9354654" y="1541417"/>
            <a:chExt cx="1046813" cy="6348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55D041-D631-E728-8DCF-326E251267E8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C552F3-FB16-7EC5-2F55-AE76DAEDEC0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875753-791D-0E9F-F190-9EA7D7D9D116}"/>
              </a:ext>
            </a:extLst>
          </p:cNvPr>
          <p:cNvGrpSpPr/>
          <p:nvPr/>
        </p:nvGrpSpPr>
        <p:grpSpPr>
          <a:xfrm>
            <a:off x="8056561" y="3869870"/>
            <a:ext cx="1046813" cy="499371"/>
            <a:chOff x="9354654" y="1541417"/>
            <a:chExt cx="1046813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84DE58-3A4F-370E-B95B-FFE19C10A23A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3DE783-C720-CB8D-984B-61D8807C80F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77CBD2-F6AE-23A7-0A7A-B3C29E215CC3}"/>
              </a:ext>
            </a:extLst>
          </p:cNvPr>
          <p:cNvGrpSpPr/>
          <p:nvPr/>
        </p:nvGrpSpPr>
        <p:grpSpPr>
          <a:xfrm>
            <a:off x="9270318" y="3869869"/>
            <a:ext cx="1046813" cy="499371"/>
            <a:chOff x="9354654" y="1541417"/>
            <a:chExt cx="1046813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A869D4-7505-2031-917B-B1B530B3D266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C52C-454E-7486-C4AA-C309199912C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C888A7E-72F1-4595-787E-2BFBE2165370}"/>
              </a:ext>
            </a:extLst>
          </p:cNvPr>
          <p:cNvSpPr/>
          <p:nvPr/>
        </p:nvSpPr>
        <p:spPr>
          <a:xfrm>
            <a:off x="10446214" y="3869870"/>
            <a:ext cx="1046814" cy="499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AA1CB-26F3-FD4D-345F-4EB1129CAF49}"/>
              </a:ext>
            </a:extLst>
          </p:cNvPr>
          <p:cNvGrpSpPr/>
          <p:nvPr/>
        </p:nvGrpSpPr>
        <p:grpSpPr>
          <a:xfrm>
            <a:off x="6128902" y="2400093"/>
            <a:ext cx="2456640" cy="1278592"/>
            <a:chOff x="6128902" y="2400093"/>
            <a:chExt cx="2456640" cy="12785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6CF795-CB6D-FAD9-31EC-15E082241315}"/>
                </a:ext>
              </a:extLst>
            </p:cNvPr>
            <p:cNvSpPr txBox="1"/>
            <p:nvPr/>
          </p:nvSpPr>
          <p:spPr>
            <a:xfrm>
              <a:off x="6128902" y="2400093"/>
              <a:ext cx="245664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</a:t>
              </a:r>
              <a:r>
                <a:rPr lang="en-US" sz="2600" b="0" dirty="0" err="1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</a:t>
              </a:r>
              <a:r>
                <a:rPr lang="en-US" sz="2600" b="0" dirty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begin</a:t>
              </a:r>
              <a:r>
                <a:rPr lang="en-US" sz="26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  <a:endParaRPr lang="en-US" sz="2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89D773-EB73-39F0-145F-2F6EE9D40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222" y="2988129"/>
              <a:ext cx="8988" cy="690556"/>
            </a:xfrm>
            <a:prstGeom prst="straightConnector1">
              <a:avLst/>
            </a:prstGeom>
            <a:ln w="76200">
              <a:solidFill>
                <a:srgbClr val="6F42C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EA5EB9-6071-CAF9-AE63-2822455249AD}"/>
              </a:ext>
            </a:extLst>
          </p:cNvPr>
          <p:cNvGrpSpPr/>
          <p:nvPr/>
        </p:nvGrpSpPr>
        <p:grpSpPr>
          <a:xfrm>
            <a:off x="9741301" y="2400093"/>
            <a:ext cx="2456640" cy="1278592"/>
            <a:chOff x="6128902" y="2400093"/>
            <a:chExt cx="2456640" cy="12785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58AD3-A661-8C26-002C-C332ECE7E4DA}"/>
                </a:ext>
              </a:extLst>
            </p:cNvPr>
            <p:cNvSpPr txBox="1"/>
            <p:nvPr/>
          </p:nvSpPr>
          <p:spPr>
            <a:xfrm>
              <a:off x="6128902" y="2400093"/>
              <a:ext cx="245664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</a:t>
              </a:r>
              <a:r>
                <a:rPr lang="en-US" sz="2600" b="0" dirty="0" err="1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</a:t>
              </a:r>
              <a:r>
                <a:rPr lang="en-US" sz="2600" b="0" dirty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</a:t>
              </a:r>
              <a:r>
                <a:rPr lang="en-US" sz="26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  <a:endParaRPr lang="en-US" sz="26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D7912D-83BD-F452-B037-539FB14C9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222" y="2988129"/>
              <a:ext cx="8988" cy="690556"/>
            </a:xfrm>
            <a:prstGeom prst="straightConnector1">
              <a:avLst/>
            </a:prstGeom>
            <a:ln w="76200">
              <a:solidFill>
                <a:srgbClr val="6F42C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86D7FF-127D-E7D0-5799-E1523530143F}"/>
              </a:ext>
            </a:extLst>
          </p:cNvPr>
          <p:cNvGrpSpPr/>
          <p:nvPr/>
        </p:nvGrpSpPr>
        <p:grpSpPr>
          <a:xfrm>
            <a:off x="7016373" y="4593002"/>
            <a:ext cx="657466" cy="1240893"/>
            <a:chOff x="7016373" y="4598127"/>
            <a:chExt cx="657466" cy="124089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D45074-2576-A3E0-122E-06AD87F70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F2F62E-6CC7-5CAD-7436-4670181C8B6D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B921C5-82F9-324E-7AC9-FFA003E40555}"/>
              </a:ext>
            </a:extLst>
          </p:cNvPr>
          <p:cNvGrpSpPr/>
          <p:nvPr/>
        </p:nvGrpSpPr>
        <p:grpSpPr>
          <a:xfrm>
            <a:off x="10863910" y="4570700"/>
            <a:ext cx="657466" cy="1240893"/>
            <a:chOff x="7016373" y="4598127"/>
            <a:chExt cx="657466" cy="124089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A12DE7-9BFA-4CB5-79C4-212F828CD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567605-74E9-2B1F-96BF-E00EDF7A14B0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D3FA26-8CB5-327B-D494-4661EAFCF95E}"/>
              </a:ext>
            </a:extLst>
          </p:cNvPr>
          <p:cNvGrpSpPr/>
          <p:nvPr/>
        </p:nvGrpSpPr>
        <p:grpSpPr>
          <a:xfrm>
            <a:off x="7953943" y="4593002"/>
            <a:ext cx="657466" cy="1240893"/>
            <a:chOff x="7016373" y="4598127"/>
            <a:chExt cx="657466" cy="124089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246D06-AD78-26CA-3999-4591BD0C9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2046B3-57C6-7791-5345-ADB4F5F993B7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60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11589 -0.0011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89 -0.00116 L 0.20183 -0.0011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83 -0.00115 L 0.28204 -0.0025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D7B5-D983-32EB-B4B5-47CECA65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072598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B50E1D-6EF6-7B0A-6111-538DD15A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759700" cy="4781006"/>
          </a:xfrm>
        </p:spPr>
        <p:txBody>
          <a:bodyPr/>
          <a:lstStyle/>
          <a:p>
            <a:r>
              <a:rPr lang="en-US" dirty="0"/>
              <a:t>Section leading is one of the most rewarding things we’ve done at Stanford – it’s how we’re here!</a:t>
            </a:r>
          </a:p>
          <a:p>
            <a:r>
              <a:rPr lang="en-US" dirty="0"/>
              <a:t>PLEASE, ask us questions about it :)</a:t>
            </a:r>
          </a:p>
          <a:p>
            <a:r>
              <a:rPr lang="en-US" dirty="0"/>
              <a:t>App is due </a:t>
            </a:r>
            <a:r>
              <a:rPr lang="en-US" b="1" dirty="0"/>
              <a:t>Thursday, January 30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  <a:r>
              <a:rPr lang="en-US" dirty="0"/>
              <a:t>or if you’re currently enrolled in CS106B, </a:t>
            </a:r>
            <a:r>
              <a:rPr lang="en-US" b="1" dirty="0"/>
              <a:t>February 15</a:t>
            </a:r>
            <a:r>
              <a:rPr lang="en-US" b="1" baseline="30000" dirty="0"/>
              <a:t>th</a:t>
            </a:r>
          </a:p>
          <a:p>
            <a:r>
              <a:rPr lang="en-US" dirty="0">
                <a:hlinkClick r:id="rId2"/>
              </a:rPr>
              <a:t>Apply here!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D6C58-1843-5A08-4817-E0A415C4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Section Lead!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446FC-1CFE-2412-7D92-82E29565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93" y="4609024"/>
            <a:ext cx="3632200" cy="22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160C519-6597-C966-5E2D-26C570CE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393" y="0"/>
            <a:ext cx="3338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50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C1FABD-0D1C-080D-2267-129D42AE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Assignment 1 is now due Monday at midnight!</a:t>
            </a:r>
          </a:p>
          <a:p>
            <a:pPr lvl="1"/>
            <a:r>
              <a:rPr lang="en-US" dirty="0"/>
              <a:t>We know you are busy and may still be getting the hang of C++!</a:t>
            </a:r>
          </a:p>
          <a:p>
            <a:pPr lvl="1"/>
            <a:r>
              <a:rPr lang="en-US" dirty="0"/>
              <a:t>This assignment is a little longer than the others, so take the weekend!</a:t>
            </a:r>
          </a:p>
          <a:p>
            <a:r>
              <a:rPr lang="en-US" b="1" dirty="0"/>
              <a:t>Office hours</a:t>
            </a:r>
          </a:p>
          <a:p>
            <a:pPr lvl="1"/>
            <a:r>
              <a:rPr lang="en-US" dirty="0"/>
              <a:t>Jacob’s OH will be tomorrow (</a:t>
            </a:r>
            <a:r>
              <a:rPr lang="en-US" b="1" dirty="0"/>
              <a:t>1/24</a:t>
            </a:r>
            <a:r>
              <a:rPr lang="en-US" dirty="0"/>
              <a:t>) at </a:t>
            </a:r>
            <a:r>
              <a:rPr lang="en-US" b="1" dirty="0"/>
              <a:t>1:30pm outside Turing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5FFAF-623C-6F70-5702-E43620D2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#1 &amp; OH</a:t>
            </a:r>
          </a:p>
        </p:txBody>
      </p:sp>
    </p:spTree>
    <p:extLst>
      <p:ext uri="{BB962C8B-B14F-4D97-AF65-F5344CB8AC3E}">
        <p14:creationId xmlns:p14="http://schemas.microsoft.com/office/powerpoint/2010/main" val="230584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574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2799E-6181-A048-8AC7-1796CC59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Containers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9A0BCA-7BA4-30EC-7B73-382C8FFEE30E}"/>
              </a:ext>
            </a:extLst>
          </p:cNvPr>
          <p:cNvGrpSpPr/>
          <p:nvPr/>
        </p:nvGrpSpPr>
        <p:grpSpPr>
          <a:xfrm>
            <a:off x="1186013" y="2202697"/>
            <a:ext cx="3038803" cy="947057"/>
            <a:chOff x="919243" y="2170848"/>
            <a:chExt cx="3828223" cy="12581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6EDD79-8A74-9958-8594-C9ABED94A1CA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B8B93C-E5EC-2772-A013-282C444365D4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60EE-78A8-2882-829D-58A6B52FC844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7A92F0-23BD-B35D-4042-40DD8C45304C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8A8708-5836-D130-E3D4-E5A4E6D28E11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98139-D778-C16F-70C1-41CD120D7841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F76682-E109-E267-148F-9B53BD1C1126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E0709C-9060-70F0-E96A-AF2F3B9F85C6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8392E-14F5-B029-5D5E-0C873E391421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A83328-22EC-AB81-5000-B87239A2B746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0EB862-4FA3-CF21-57A8-A5984CA7E98A}"/>
              </a:ext>
            </a:extLst>
          </p:cNvPr>
          <p:cNvGrpSpPr/>
          <p:nvPr/>
        </p:nvGrpSpPr>
        <p:grpSpPr>
          <a:xfrm>
            <a:off x="5226796" y="1745713"/>
            <a:ext cx="5901558" cy="1683287"/>
            <a:chOff x="4862236" y="2774180"/>
            <a:chExt cx="7873401" cy="224571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AA9C-B737-AB73-ACDD-DB351A8A72B4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576CAB-EBA8-667D-79D5-F37C3A8DF041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BBF655-557C-9E76-618F-E77D6C1E35EF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E11079-1F34-D5B7-0037-9769320C99F4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B997DE-207B-C583-A036-B9835705D232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D5D9062-6C9C-A189-F2C9-02901DF4C13B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1F0619-406F-577C-8DCF-FDB8FF304F8C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85FC867-C896-797C-03EC-83EB66F8A596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DD70C2-5CEA-C9D7-53CB-8F8F22DD4B45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37CA0A-C7A8-67AC-C822-38984FFCD32E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E5DA57-B88E-33A6-3A67-5E066CA7761A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A7E7F3-4B1C-B648-C7DB-2B141FAC0349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6D1C71-397D-A15F-C0FD-0E6231734BF6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647A423-1243-A09B-2426-2E2DF2017A98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3D110C-1E17-16FC-2F4B-9B8705634269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AA5D198-AB60-284C-8EE4-88B8EBCA1D1B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E882F6D-9A66-38ED-534D-6A04A2033B27}"/>
                </a:ext>
              </a:extLst>
            </p:cNvPr>
            <p:cNvCxnSpPr>
              <a:cxnSpLocks/>
              <a:stCxn id="21" idx="2"/>
              <a:endCxn id="27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D06F3D-A6E1-BDD9-1BDF-D43EC5166259}"/>
                </a:ext>
              </a:extLst>
            </p:cNvPr>
            <p:cNvCxnSpPr>
              <a:cxnSpLocks/>
              <a:stCxn id="22" idx="2"/>
              <a:endCxn id="31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1CA67D5-6521-FAA6-B260-7CEBCACB02EB}"/>
              </a:ext>
            </a:extLst>
          </p:cNvPr>
          <p:cNvGrpSpPr/>
          <p:nvPr/>
        </p:nvGrpSpPr>
        <p:grpSpPr>
          <a:xfrm>
            <a:off x="1122006" y="4549594"/>
            <a:ext cx="3296113" cy="1670384"/>
            <a:chOff x="6358335" y="1797531"/>
            <a:chExt cx="5008168" cy="22988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9E84F-E4A3-8BEA-C7A2-8EBED5AB0754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B1C158-A245-AA83-A5D0-A2FCA510EF9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EDFB608-8F08-E341-C964-C9DBEC02A7F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85E9361-F501-0C9E-8C29-F1A57B02CC4B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FE2974-1B40-7A69-D7AC-ED6FAB338A94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14BB9BF-6DB8-F0BE-1F07-952AB049363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F9D025-7910-DAD0-CFE8-BC68D7D38A40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A271CAD-2F5C-0AF4-E153-0F83C16C37F7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D34E6F-79A4-9052-FB01-573AFE6B62E5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62F38C7-A963-D541-DA16-377F2AAC28B4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639A078-7754-0860-9518-5C357DEDE007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8CFB316-B39D-65E9-D079-0A7D431AAAD5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36B2B46-A62D-13FE-EBD8-9D27CF34E1D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390897D-F1F5-79D4-5E66-614A601E74D7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FB27E8C-53A8-904D-8629-65711B86DC2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198705-F085-4ABF-5B57-09AB7445ED54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F76B4B-2A69-BF29-64F7-7533A59A5F1B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87DA94A-06C1-D0E4-2AAB-3323C1A31615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C112519-DEAA-FA9C-F583-EC347E19E27B}"/>
                </a:ext>
              </a:extLst>
            </p:cNvPr>
            <p:cNvCxnSpPr>
              <a:cxnSpLocks/>
              <a:stCxn id="55" idx="2"/>
              <a:endCxn id="61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72A3E-F31E-7EFC-3516-E21E162A6C3F}"/>
              </a:ext>
            </a:extLst>
          </p:cNvPr>
          <p:cNvGrpSpPr/>
          <p:nvPr/>
        </p:nvGrpSpPr>
        <p:grpSpPr>
          <a:xfrm>
            <a:off x="6767360" y="3993588"/>
            <a:ext cx="3121916" cy="2401243"/>
            <a:chOff x="6767360" y="3993588"/>
            <a:chExt cx="3121916" cy="240124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5EA2893-E30D-9A43-11B2-85F228A9B292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67" name="Down Arrow 66">
                <a:extLst>
                  <a:ext uri="{FF2B5EF4-FFF2-40B4-BE49-F238E27FC236}">
                    <a16:creationId xmlns:a16="http://schemas.microsoft.com/office/drawing/2014/main" id="{AA9EE9CB-5252-09A0-1C5C-FCE8C7C9ED9C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Down Arrow 67">
                <a:extLst>
                  <a:ext uri="{FF2B5EF4-FFF2-40B4-BE49-F238E27FC236}">
                    <a16:creationId xmlns:a16="http://schemas.microsoft.com/office/drawing/2014/main" id="{76CF3C6D-1B26-E2FB-4200-926FED9F215B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Down Arrow 68">
                <a:extLst>
                  <a:ext uri="{FF2B5EF4-FFF2-40B4-BE49-F238E27FC236}">
                    <a16:creationId xmlns:a16="http://schemas.microsoft.com/office/drawing/2014/main" id="{619AC127-707E-C161-0525-2C3B361396E3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CB3C025-6344-851E-495B-5F0088074F1C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8EB350C-18E9-B77C-9FB0-DC1A2BA40991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591126C-C233-1E23-37DD-C065BE41E40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08BC947-5952-7D9C-A633-9A6E4E8EBA32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8A5BB67-900C-34F4-D1AA-5C68605A4A0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BE430BD-9659-000E-954E-3E5FE77B6CB2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2EA109D-6FD2-A7CE-86F5-85CE3E6E0BB0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9A9324A-F838-9BC2-365E-0F2CC9F23260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8718FBA-0F72-14F9-5626-96CDEA812CA8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B6062B3-0600-99F9-052C-9FE8C0F00F28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0FBA3E2-276D-4275-92A2-02C08D798DD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D508EBC-C034-4D29-22B1-130F5D780E4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A7654E0-E9F7-9279-9015-353812E416C1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2AF2CB6-39F9-FD26-FD1C-17577C079CA5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68097AF-53CF-F08D-CEF3-E9C8E6FA22EC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D4352AC-F79A-A10F-F0D8-6E598DE3D67A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9889EB15-FA48-3F1F-B190-F1AE2CFABB36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DFC2B24-0FD1-3E2E-3104-2AD3BEBD8959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CD506A1-D36A-5DBD-27C3-D1A4695A74C0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C2C950E-76B9-06DA-06E5-DAF7A03F79CE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DD127A8-AB99-B1CA-B80C-5E6B10AA1E09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540B9FD-F112-8CCF-7CB9-E9606049404A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6BE333-267E-CA22-1FD1-A38002731C21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Types</a:t>
            </a:r>
          </a:p>
        </p:txBody>
      </p:sp>
    </p:spTree>
    <p:extLst>
      <p:ext uri="{BB962C8B-B14F-4D97-AF65-F5344CB8AC3E}">
        <p14:creationId xmlns:p14="http://schemas.microsoft.com/office/powerpoint/2010/main" val="3850283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3F44-8CB4-5FE7-4BB0-CE5E844F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iterators are made equal</a:t>
            </a:r>
          </a:p>
        </p:txBody>
      </p:sp>
    </p:spTree>
    <p:extLst>
      <p:ext uri="{BB962C8B-B14F-4D97-AF65-F5344CB8AC3E}">
        <p14:creationId xmlns:p14="http://schemas.microsoft.com/office/powerpoint/2010/main" val="934448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2DAD-D842-D7B8-6C8B-C843FEA3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83528"/>
            <a:ext cx="11404600" cy="766989"/>
          </a:xfrm>
        </p:spPr>
        <p:txBody>
          <a:bodyPr/>
          <a:lstStyle/>
          <a:p>
            <a:r>
              <a:rPr lang="en-US" dirty="0"/>
              <a:t>All iterators provide these four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E472-6991-DEFB-A8C6-561F7C381DF0}"/>
              </a:ext>
            </a:extLst>
          </p:cNvPr>
          <p:cNvSpPr txBox="1">
            <a:spLocks/>
          </p:cNvSpPr>
          <p:nvPr/>
        </p:nvSpPr>
        <p:spPr>
          <a:xfrm>
            <a:off x="694146" y="1639474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C99D6C-CE07-4B55-4C80-F7EBACE20D3A}"/>
              </a:ext>
            </a:extLst>
          </p:cNvPr>
          <p:cNvSpPr txBox="1">
            <a:spLocks/>
          </p:cNvSpPr>
          <p:nvPr/>
        </p:nvSpPr>
        <p:spPr>
          <a:xfrm>
            <a:off x="6230983" y="162363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D5BFB6-486E-35E0-E984-4ED09675B205}"/>
              </a:ext>
            </a:extLst>
          </p:cNvPr>
          <p:cNvSpPr txBox="1">
            <a:spLocks/>
          </p:cNvSpPr>
          <p:nvPr/>
        </p:nvSpPr>
        <p:spPr>
          <a:xfrm>
            <a:off x="694146" y="254257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20EBDD-D558-D8C5-E739-5E0D26802BC0}"/>
              </a:ext>
            </a:extLst>
          </p:cNvPr>
          <p:cNvSpPr txBox="1">
            <a:spLocks/>
          </p:cNvSpPr>
          <p:nvPr/>
        </p:nvSpPr>
        <p:spPr>
          <a:xfrm>
            <a:off x="6230983" y="2545308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997A7C-435E-1E0B-FCE9-67B1CF09D5FE}"/>
              </a:ext>
            </a:extLst>
          </p:cNvPr>
          <p:cNvSpPr txBox="1">
            <a:spLocks/>
          </p:cNvSpPr>
          <p:nvPr/>
        </p:nvSpPr>
        <p:spPr>
          <a:xfrm>
            <a:off x="393700" y="369938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But most provide even more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8408ED-021E-4E5D-5250-01647F9ED7E8}"/>
              </a:ext>
            </a:extLst>
          </p:cNvPr>
          <p:cNvSpPr txBox="1">
            <a:spLocks/>
          </p:cNvSpPr>
          <p:nvPr/>
        </p:nvSpPr>
        <p:spPr>
          <a:xfrm>
            <a:off x="694146" y="4604239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Move backwards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6981AF-AA06-727F-84D0-F1AE70EE9606}"/>
              </a:ext>
            </a:extLst>
          </p:cNvPr>
          <p:cNvSpPr txBox="1">
            <a:spLocks/>
          </p:cNvSpPr>
          <p:nvPr/>
        </p:nvSpPr>
        <p:spPr>
          <a:xfrm>
            <a:off x="6230983" y="460966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Modify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8DAC54-1EEF-6205-B16C-97717C53C37A}"/>
              </a:ext>
            </a:extLst>
          </p:cNvPr>
          <p:cNvSpPr txBox="1">
            <a:spLocks/>
          </p:cNvSpPr>
          <p:nvPr/>
        </p:nvSpPr>
        <p:spPr>
          <a:xfrm>
            <a:off x="694146" y="5507337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Rand. access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ADE36E-5526-ABB3-FCB7-CC8BF49B12F9}"/>
              </a:ext>
            </a:extLst>
          </p:cNvPr>
          <p:cNvSpPr txBox="1">
            <a:spLocks/>
          </p:cNvSpPr>
          <p:nvPr/>
        </p:nvSpPr>
        <p:spPr>
          <a:xfrm>
            <a:off x="6230983" y="551007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Is before?</a:t>
            </a:r>
          </a:p>
        </p:txBody>
      </p:sp>
    </p:spTree>
    <p:extLst>
      <p:ext uri="{BB962C8B-B14F-4D97-AF65-F5344CB8AC3E}">
        <p14:creationId xmlns:p14="http://schemas.microsoft.com/office/powerpoint/2010/main" val="25453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5348F-DBF3-4BB9-90BF-8F8FC9CD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types determine their functionality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6D835E-9EBA-221E-6AEC-E850758DEBDC}"/>
              </a:ext>
            </a:extLst>
          </p:cNvPr>
          <p:cNvSpPr/>
          <p:nvPr/>
        </p:nvSpPr>
        <p:spPr>
          <a:xfrm>
            <a:off x="3826933" y="1862666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861F6-5435-5565-C25A-EF2B0909E54F}"/>
              </a:ext>
            </a:extLst>
          </p:cNvPr>
          <p:cNvSpPr/>
          <p:nvPr/>
        </p:nvSpPr>
        <p:spPr>
          <a:xfrm>
            <a:off x="3826933" y="2977444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EF4E2-2F1E-C8BE-72B8-47D7F83BA687}"/>
              </a:ext>
            </a:extLst>
          </p:cNvPr>
          <p:cNvSpPr/>
          <p:nvPr/>
        </p:nvSpPr>
        <p:spPr>
          <a:xfrm>
            <a:off x="3826933" y="4092222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Bidirectional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2EF64-02C8-B514-AD95-D5DB585B59F7}"/>
              </a:ext>
            </a:extLst>
          </p:cNvPr>
          <p:cNvSpPr/>
          <p:nvPr/>
        </p:nvSpPr>
        <p:spPr>
          <a:xfrm>
            <a:off x="3826933" y="5207000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44A9C-A474-28D3-635F-35AE8F567907}"/>
              </a:ext>
            </a:extLst>
          </p:cNvPr>
          <p:cNvSpPr/>
          <p:nvPr/>
        </p:nvSpPr>
        <p:spPr>
          <a:xfrm>
            <a:off x="6197600" y="1862666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</a:t>
            </a: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5621B4C6-B81B-BCD4-1D96-6CF8E2350E19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rot="5400000" flipH="1" flipV="1">
            <a:off x="4632678" y="2741789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B439A8A0-8798-E967-7AD6-3D03BA06C068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4632678" y="3856567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E4891879-48C7-6EC2-A29D-51B36769B418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rot="5400000" flipH="1" flipV="1">
            <a:off x="4632678" y="4971345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4">
            <a:extLst>
              <a:ext uri="{FF2B5EF4-FFF2-40B4-BE49-F238E27FC236}">
                <a16:creationId xmlns:a16="http://schemas.microsoft.com/office/drawing/2014/main" id="{361B161D-F1B4-6D26-87B3-397A4526454C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7000169" y="2744964"/>
            <a:ext cx="477662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264650-ED79-E3DE-B906-3D9A82F14E58}"/>
              </a:ext>
            </a:extLst>
          </p:cNvPr>
          <p:cNvSpPr txBox="1">
            <a:spLocks/>
          </p:cNvSpPr>
          <p:nvPr/>
        </p:nvSpPr>
        <p:spPr>
          <a:xfrm>
            <a:off x="7687636" y="3862917"/>
            <a:ext cx="3641587" cy="14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Let’s unpack this!</a:t>
            </a:r>
          </a:p>
        </p:txBody>
      </p:sp>
    </p:spTree>
    <p:extLst>
      <p:ext uri="{BB962C8B-B14F-4D97-AF65-F5344CB8AC3E}">
        <p14:creationId xmlns:p14="http://schemas.microsoft.com/office/powerpoint/2010/main" val="23070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7739-441F-587C-FD5E-DAA9E94E1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B935F-8F82-5E83-843F-77E3BE976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Most basic kind of iterator</a:t>
            </a:r>
          </a:p>
          <a:p>
            <a:r>
              <a:rPr lang="en-US" dirty="0"/>
              <a:t>Allows us to read elements</a:t>
            </a:r>
          </a:p>
          <a:p>
            <a:pPr marL="12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B90735-DBC2-54CC-5508-1E10534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86F222-AD6E-CE37-2179-A6E5B536B1D8}"/>
              </a:ext>
            </a:extLst>
          </p:cNvPr>
          <p:cNvSpPr txBox="1">
            <a:spLocks/>
          </p:cNvSpPr>
          <p:nvPr/>
        </p:nvSpPr>
        <p:spPr>
          <a:xfrm>
            <a:off x="677213" y="278688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196050-8AA0-997D-E692-B7165994B1BE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895A94-5581-AF1C-C4ED-6081AE33C0A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AEF361-014B-A3B1-797A-9C8DD04282A0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FFBD94-AC63-0CF0-1FAB-C057984839C6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257689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A62F-7771-613B-3C16-056EE00C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Iterators: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F0DA-0197-3956-EDAE-CE6CB251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zarf;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{...};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it).zarf;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zarf;				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Exactly the same as </a:t>
            </a: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prev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A99F-ABC3-D2EA-91BC-C57B4457AF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If the element is a struct, we can access its members with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D00B00-E798-F4FF-98C8-AECB05BFE6D4}"/>
              </a:ext>
            </a:extLst>
          </p:cNvPr>
          <p:cNvSpPr txBox="1">
            <a:spLocks/>
          </p:cNvSpPr>
          <p:nvPr/>
        </p:nvSpPr>
        <p:spPr>
          <a:xfrm>
            <a:off x="5412269" y="2026524"/>
            <a:ext cx="4582336" cy="14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i="1" dirty="0" err="1">
                <a:latin typeface="Century Schoolbook" panose="02040604050505020304" pitchFamily="18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sz="2400" dirty="0">
                <a:latin typeface="Century Schoolbook" panose="02040604050505020304" pitchFamily="18" charset="0"/>
                <a:ea typeface="EmbedMenlo" panose="020B0609030804020204" pitchFamily="49" charset="0"/>
                <a:cs typeface="EmbedMenlo" panose="020B0609030804020204" pitchFamily="49" charset="0"/>
              </a:rPr>
              <a:t>, v. “To eat and/or drink noisily”</a:t>
            </a:r>
          </a:p>
        </p:txBody>
      </p:sp>
      <p:pic>
        <p:nvPicPr>
          <p:cNvPr id="2050" name="Picture 2" descr="Three ornate cups in a row">
            <a:extLst>
              <a:ext uri="{FF2B5EF4-FFF2-40B4-BE49-F238E27FC236}">
                <a16:creationId xmlns:a16="http://schemas.microsoft.com/office/drawing/2014/main" id="{A94E9EAA-951A-2533-A710-CF4DDA93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37" y="3176556"/>
            <a:ext cx="3635517" cy="19058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3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27827-3DCF-529B-188A-5963B5CB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385FF4-5FA6-F5BC-1D72-47A745B43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Most basic kind of iterator</a:t>
            </a:r>
          </a:p>
          <a:p>
            <a:r>
              <a:rPr lang="en-US" dirty="0"/>
              <a:t>Allows us to read elements</a:t>
            </a:r>
          </a:p>
          <a:p>
            <a:pPr marL="12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BFE44-07E7-4EF2-DBAD-28F163E2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FC13E6-5189-1C49-AC31-2D30F0470B99}"/>
              </a:ext>
            </a:extLst>
          </p:cNvPr>
          <p:cNvSpPr txBox="1">
            <a:spLocks/>
          </p:cNvSpPr>
          <p:nvPr/>
        </p:nvSpPr>
        <p:spPr>
          <a:xfrm>
            <a:off x="677213" y="278688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39892D-2FB1-4D3E-CDA4-89E850194284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6F1FD1-BD3D-DCE3-28C9-0010AD8B29E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2F4EF8-E41B-7327-C65E-120A534186FA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89B194-6DB9-CFE3-88A2-DE4BAF5DCCC5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11C163-C4F2-2890-BCB8-9715DD15E3F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A5DDE-8D38-08BC-3D38-7896837F8FF1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EBC22B-9C67-2B68-F5A0-98617F1A41E9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14BDA5C-83F0-0452-FAB4-065F7F479ACE}"/>
              </a:ext>
            </a:extLst>
          </p:cNvPr>
          <p:cNvSpPr txBox="1">
            <a:spLocks/>
          </p:cNvSpPr>
          <p:nvPr/>
        </p:nvSpPr>
        <p:spPr>
          <a:xfrm>
            <a:off x="393700" y="4837664"/>
            <a:ext cx="6311900" cy="46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/>
              <a:t>Allows us to write elements</a:t>
            </a:r>
          </a:p>
          <a:p>
            <a:pPr marL="1270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05A6D54-DCDF-BD88-2023-6635D65EC004}"/>
              </a:ext>
            </a:extLst>
          </p:cNvPr>
          <p:cNvSpPr txBox="1">
            <a:spLocks/>
          </p:cNvSpPr>
          <p:nvPr/>
        </p:nvSpPr>
        <p:spPr>
          <a:xfrm>
            <a:off x="393700" y="392698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Output Iterator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FBC462-9045-54D0-45EB-A475F51BFB0E}"/>
              </a:ext>
            </a:extLst>
          </p:cNvPr>
          <p:cNvSpPr txBox="1">
            <a:spLocks/>
          </p:cNvSpPr>
          <p:nvPr/>
        </p:nvSpPr>
        <p:spPr>
          <a:xfrm>
            <a:off x="677213" y="553601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326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07BA-5684-D595-92C3-DC6AEDF0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A1122-B8E4-A1CC-15E2-9D0259CFA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An input iterator that allows us to make multiple passes </a:t>
            </a:r>
          </a:p>
          <a:p>
            <a:r>
              <a:rPr lang="en-US" dirty="0"/>
              <a:t>All STL container iterators fall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D3FA3-D38C-C01C-41CF-9FCC140D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Iterator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93CAA1-12EB-3116-41DB-63A963A45918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89F061-04F9-41EC-0446-E3398FF5CF7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66D67B-71B3-3139-E836-5CC3B60132B7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5757D6-6A1F-3CA7-3BA4-9AAFC3501BB4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60DC3-F7AC-E491-156C-3984B0045356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EC5732-6373-3AD5-2BD0-750395599579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C3FEC4-A0A3-C83C-E90B-F3C45DABD1D7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259A47A-8132-9BAC-DEBB-8F40FFEEBEC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8D30C0-4AB2-DE55-C55B-1059F1B8EC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0B445CF-78A3-4616-2E9A-D65B8149CB44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FEEB6D-7F1D-21DF-9204-1ACA38FD3EB6}"/>
              </a:ext>
            </a:extLst>
          </p:cNvPr>
          <p:cNvSpPr txBox="1">
            <a:spLocks/>
          </p:cNvSpPr>
          <p:nvPr/>
        </p:nvSpPr>
        <p:spPr>
          <a:xfrm>
            <a:off x="677213" y="3302743"/>
            <a:ext cx="5249454" cy="2426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Multi-pass guarantee</a:t>
            </a:r>
          </a:p>
          <a:p>
            <a:pPr algn="ctr"/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FAE246-F2FA-0164-F819-ECE155A64673}"/>
              </a:ext>
            </a:extLst>
          </p:cNvPr>
          <p:cNvCxnSpPr>
            <a:cxnSpLocks/>
          </p:cNvCxnSpPr>
          <p:nvPr/>
        </p:nvCxnSpPr>
        <p:spPr>
          <a:xfrm>
            <a:off x="3296093" y="4276648"/>
            <a:ext cx="0" cy="80712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285A2E-5143-B3D5-C1CC-F2D0401F7AD7}"/>
              </a:ext>
            </a:extLst>
          </p:cNvPr>
          <p:cNvSpPr txBox="1">
            <a:spLocks/>
          </p:cNvSpPr>
          <p:nvPr/>
        </p:nvSpPr>
        <p:spPr>
          <a:xfrm>
            <a:off x="4911771" y="4755509"/>
            <a:ext cx="6947093" cy="16562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kind of data structure might not want a multi-pass iterator?</a:t>
            </a:r>
          </a:p>
          <a:p>
            <a:pPr algn="ctr"/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Streams!!!</a:t>
            </a:r>
          </a:p>
        </p:txBody>
      </p:sp>
    </p:spTree>
    <p:extLst>
      <p:ext uri="{BB962C8B-B14F-4D97-AF65-F5344CB8AC3E}">
        <p14:creationId xmlns:p14="http://schemas.microsoft.com/office/powerpoint/2010/main" val="11734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12" grpId="0" uiExpand="1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9E81-87D2-6615-E143-2125547A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7E27B9-BA4E-DB5F-B502-6C389F6BC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Allows us to move forwards </a:t>
            </a:r>
            <a:r>
              <a:rPr lang="en-US" i="1" dirty="0"/>
              <a:t>and</a:t>
            </a:r>
            <a:r>
              <a:rPr lang="en-US" dirty="0"/>
              <a:t> backwards</a:t>
            </a:r>
          </a:p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std:map</a:t>
            </a:r>
            <a:r>
              <a:rPr lang="en-US" dirty="0"/>
              <a:t>,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714F-3998-4F25-5118-6C558C74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71AB34-8145-9545-6433-0622434466F0}"/>
              </a:ext>
            </a:extLst>
          </p:cNvPr>
          <p:cNvSpPr txBox="1">
            <a:spLocks/>
          </p:cNvSpPr>
          <p:nvPr/>
        </p:nvSpPr>
        <p:spPr>
          <a:xfrm>
            <a:off x="677213" y="3143887"/>
            <a:ext cx="5249454" cy="28528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last element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D97152-FD66-C17C-AE86-F51EBAAD8E01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1FB518-4145-8C4C-D828-774DA775B360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FE7DF3-095B-1C3B-C36F-C7CFDCD858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AED0B2-EEF7-C6F5-3521-45B7D61D9569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B775E7-53BF-10A2-708C-A0665993714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64E3D8-7320-2136-EE00-C1FBDF927853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74DDA5-F462-97DB-9258-D2107A72A4C2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F7755-AB2D-9474-39F9-F287A70705DB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E6550B-63A0-8742-D70B-F42D1F81E6D4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618839-85DA-571C-44AF-6259766F8E08}"/>
              </a:ext>
            </a:extLst>
          </p:cNvPr>
          <p:cNvGrpSpPr/>
          <p:nvPr/>
        </p:nvGrpSpPr>
        <p:grpSpPr>
          <a:xfrm>
            <a:off x="7895379" y="1462862"/>
            <a:ext cx="2648040" cy="2648040"/>
            <a:chOff x="6679564" y="1527986"/>
            <a:chExt cx="3772657" cy="377265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DE482FF-4214-85F8-B5AB-9C57A8D45655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97C91A-A1F8-F4BF-423D-F29343B031D6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C59BB0-02C6-A7BC-3535-C60FEBE54A5D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31103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D8065-E2B9-BCEC-68BC-5CC8F1EA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61BC8-D342-DCC5-5D0C-01FB65B33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Allows us to quickly skip forward and backward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std::vector, std::deque</a:t>
            </a:r>
          </a:p>
          <a:p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044E5C-A203-6931-14FD-FFBA20CE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Access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47A1B4-554F-0B7E-04F9-2A6043DAD9B2}"/>
              </a:ext>
            </a:extLst>
          </p:cNvPr>
          <p:cNvSpPr txBox="1">
            <a:spLocks/>
          </p:cNvSpPr>
          <p:nvPr/>
        </p:nvSpPr>
        <p:spPr>
          <a:xfrm>
            <a:off x="700024" y="3225024"/>
            <a:ext cx="6106356" cy="31678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5 ahead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it3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2 back</a:t>
            </a:r>
          </a:p>
          <a:p>
            <a:endParaRPr lang="en-US" sz="2400" b="0" dirty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3rd element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6E9CD0-115E-BA6B-3AB5-622A7411F6D9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47B13C-A1D5-D3EA-3425-DD158335E8BD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291911-0EEB-6682-F002-883B5E8EAB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77A7D8-C17C-3F44-FF8F-47FCFC5034EB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BCCF2A-5DB4-A8F1-A351-3FBFA1B58C0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CC0326-59FC-043E-A88C-A3901F59B7EA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6B5B17-B22A-CC12-EB5F-2C80E20D3440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B27651A-E6B5-CE1E-37DE-7BCD17E6F00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37BD93-A963-16B8-345F-9893519479C6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1618E9-C277-7C6C-B930-762A8039DDC4}"/>
              </a:ext>
            </a:extLst>
          </p:cNvPr>
          <p:cNvGrpSpPr/>
          <p:nvPr/>
        </p:nvGrpSpPr>
        <p:grpSpPr>
          <a:xfrm>
            <a:off x="7895379" y="1462862"/>
            <a:ext cx="2648040" cy="2648040"/>
            <a:chOff x="6679564" y="1527986"/>
            <a:chExt cx="3772657" cy="377265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41584FD-3C77-11E1-55F7-36C57366A134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BF632C-3F4B-976B-B6F9-3A8D65665123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A74CB9-BB16-657A-B38C-FADD9A2F6D12}"/>
              </a:ext>
            </a:extLst>
          </p:cNvPr>
          <p:cNvGrpSpPr/>
          <p:nvPr/>
        </p:nvGrpSpPr>
        <p:grpSpPr>
          <a:xfrm>
            <a:off x="8218187" y="1789545"/>
            <a:ext cx="2005192" cy="2005192"/>
            <a:chOff x="6803594" y="1652016"/>
            <a:chExt cx="3524599" cy="352459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EDDB5E-82AA-D442-5606-01989466BD05}"/>
                </a:ext>
              </a:extLst>
            </p:cNvPr>
            <p:cNvSpPr/>
            <p:nvPr/>
          </p:nvSpPr>
          <p:spPr>
            <a:xfrm>
              <a:off x="6803594" y="1652016"/>
              <a:ext cx="3524599" cy="352459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28EE79-312B-E872-4D87-D8D00C88603A}"/>
                </a:ext>
              </a:extLst>
            </p:cNvPr>
            <p:cNvSpPr txBox="1"/>
            <p:nvPr/>
          </p:nvSpPr>
          <p:spPr>
            <a:xfrm>
              <a:off x="7182458" y="2030879"/>
              <a:ext cx="2766878" cy="2766874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3569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Random Access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AE31EFB-4665-97A7-4088-89142A8BA4C8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42485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174-8750-06F5-498A-D45CE2D2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container)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F01E-5725-29F9-D351-4274F3C24A72}"/>
              </a:ext>
            </a:extLst>
          </p:cNvPr>
          <p:cNvSpPr txBox="1">
            <a:spLocks/>
          </p:cNvSpPr>
          <p:nvPr/>
        </p:nvSpPr>
        <p:spPr>
          <a:xfrm>
            <a:off x="6454286" y="519999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this work?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961B0A-6DEA-788E-0BCB-91CF29CBFCE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7938452" y="4326435"/>
            <a:ext cx="926170" cy="82095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9A5AB4BD-70D4-CED7-CF69-BD1518F359AF}"/>
              </a:ext>
            </a:extLst>
          </p:cNvPr>
          <p:cNvCxnSpPr>
            <a:cxnSpLocks/>
          </p:cNvCxnSpPr>
          <p:nvPr/>
        </p:nvCxnSpPr>
        <p:spPr>
          <a:xfrm flipH="1" flipV="1">
            <a:off x="8143461" y="1888669"/>
            <a:ext cx="820952" cy="9261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8CB170A-2D21-6B02-5371-510194714B41}"/>
              </a:ext>
            </a:extLst>
          </p:cNvPr>
          <p:cNvSpPr txBox="1">
            <a:spLocks/>
          </p:cNvSpPr>
          <p:nvPr/>
        </p:nvSpPr>
        <p:spPr>
          <a:xfrm>
            <a:off x="6096000" y="1121778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FD4C3D3A-6E7C-BD97-28FA-FA624CA0A02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964413" y="1043941"/>
            <a:ext cx="1200946" cy="17708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1410322-0128-4494-D15E-2991F0485D33}"/>
              </a:ext>
            </a:extLst>
          </p:cNvPr>
          <p:cNvSpPr txBox="1">
            <a:spLocks/>
          </p:cNvSpPr>
          <p:nvPr/>
        </p:nvSpPr>
        <p:spPr>
          <a:xfrm>
            <a:off x="8267595" y="276952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7BAFB7CD-7044-2523-D68F-9626F69E6E1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986312" y="2302675"/>
            <a:ext cx="1897764" cy="5121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3DD654E-8F17-27B9-F4F5-D4E725DA03F0}"/>
              </a:ext>
            </a:extLst>
          </p:cNvPr>
          <p:cNvSpPr txBox="1">
            <a:spLocks/>
          </p:cNvSpPr>
          <p:nvPr/>
        </p:nvSpPr>
        <p:spPr>
          <a:xfrm>
            <a:off x="8986312" y="1535686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D60E9CF-531F-3D25-6204-B4C7E40233B2}"/>
              </a:ext>
            </a:extLst>
          </p:cNvPr>
          <p:cNvSpPr txBox="1">
            <a:spLocks/>
          </p:cNvSpPr>
          <p:nvPr/>
        </p:nvSpPr>
        <p:spPr>
          <a:xfrm>
            <a:off x="4220003" y="2048478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969560F6-AFA2-703A-9BA7-9BF96AF018C7}"/>
              </a:ext>
            </a:extLst>
          </p:cNvPr>
          <p:cNvCxnSpPr>
            <a:cxnSpLocks/>
          </p:cNvCxnSpPr>
          <p:nvPr/>
        </p:nvCxnSpPr>
        <p:spPr>
          <a:xfrm flipH="1" flipV="1">
            <a:off x="7384576" y="2631597"/>
            <a:ext cx="1579837" cy="18319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82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  <p:bldP spid="12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E792-4DE7-71FC-5843-72413C47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not to go out of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74E37-7179-F0A9-DF01-FC7DBCC99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8"/>
            <a:ext cx="11404600" cy="2328834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Undefined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behaviour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FD5E2C-3131-6A3A-C867-EEB0D7CC73C7}"/>
              </a:ext>
            </a:extLst>
          </p:cNvPr>
          <p:cNvGrpSpPr/>
          <p:nvPr/>
        </p:nvGrpSpPr>
        <p:grpSpPr>
          <a:xfrm>
            <a:off x="4576598" y="4465446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8398F3-1C7C-67E6-E872-B094C80E2BA8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FCE6B2-3031-1D8D-CE54-8F56FF0F376D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1C1880-2CF0-6B66-143E-28960CDBEB82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92CDC-233D-B4CE-86BD-FC07D1ECC3B9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1BF338-4341-BF99-B1E1-805C09983E0A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6BA90-0B36-1FCF-42BE-951E74A4C02A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F3D667-49E8-395A-8644-CA229C9F690C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FA4C4-161B-C9A3-4803-A1E888B53BC5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49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09C1B7-9272-5518-9260-62AFDB24E7BA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CEBB0B-BDB0-78DD-3E24-46B471EDD47B}"/>
              </a:ext>
            </a:extLst>
          </p:cNvPr>
          <p:cNvGrpSpPr/>
          <p:nvPr/>
        </p:nvGrpSpPr>
        <p:grpSpPr>
          <a:xfrm>
            <a:off x="4555172" y="5452950"/>
            <a:ext cx="684150" cy="861849"/>
            <a:chOff x="4555172" y="5452950"/>
            <a:chExt cx="684150" cy="8618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9AC4B3-963D-5509-9A9C-5F425F1D5F90}"/>
                </a:ext>
              </a:extLst>
            </p:cNvPr>
            <p:cNvSpPr txBox="1"/>
            <p:nvPr/>
          </p:nvSpPr>
          <p:spPr>
            <a:xfrm>
              <a:off x="4555172" y="5822356"/>
              <a:ext cx="684150" cy="49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it</a:t>
              </a:r>
              <a:endParaRPr lang="en-US" sz="2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315DC3-2758-6D39-1364-9CCC27017B6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4897247" y="5452950"/>
              <a:ext cx="10712" cy="3694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9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19584 -0.00162 " pathEditMode="relative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7D03-5DC6-41C3-0931-BAE61CFA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5F20E8-0EC5-FE24-ECAA-3655AE17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Iterator Types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7B4086-7C7F-DEA7-E857-F85AF5DC5767}"/>
              </a:ext>
            </a:extLst>
          </p:cNvPr>
          <p:cNvGrpSpPr/>
          <p:nvPr/>
        </p:nvGrpSpPr>
        <p:grpSpPr>
          <a:xfrm>
            <a:off x="4165223" y="1397725"/>
            <a:ext cx="3861554" cy="4453338"/>
            <a:chOff x="3794429" y="1498223"/>
            <a:chExt cx="3861554" cy="44533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DF7079-F0C0-D8AF-ED84-86864533BCD5}"/>
                </a:ext>
              </a:extLst>
            </p:cNvPr>
            <p:cNvGrpSpPr/>
            <p:nvPr/>
          </p:nvGrpSpPr>
          <p:grpSpPr>
            <a:xfrm>
              <a:off x="3794429" y="1498223"/>
              <a:ext cx="3861554" cy="3861554"/>
              <a:chOff x="6679564" y="1527986"/>
              <a:chExt cx="3772657" cy="37726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C959D9D-E478-9828-33CB-251674EC3FCA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A394A2-AE72-8E87-4B08-AC13EBA5F580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32510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DADF65E-E1B3-F294-4935-20597E07E6CD}"/>
                </a:ext>
              </a:extLst>
            </p:cNvPr>
            <p:cNvGrpSpPr/>
            <p:nvPr/>
          </p:nvGrpSpPr>
          <p:grpSpPr>
            <a:xfrm>
              <a:off x="4877903" y="3224803"/>
              <a:ext cx="2726760" cy="2726758"/>
              <a:chOff x="6679564" y="1527986"/>
              <a:chExt cx="3772657" cy="377265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5A71AA-7CAD-B11F-CCA9-8A3AC0AAEEC4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12DE0-885A-D590-B512-4F791DAA4D99}"/>
                  </a:ext>
                </a:extLst>
              </p:cNvPr>
              <p:cNvSpPr txBox="1"/>
              <p:nvPr/>
            </p:nvSpPr>
            <p:spPr>
              <a:xfrm>
                <a:off x="7094706" y="1943130"/>
                <a:ext cx="2942375" cy="2942369"/>
              </a:xfrm>
              <a:prstGeom prst="rect">
                <a:avLst/>
              </a:prstGeom>
              <a:noFill/>
            </p:spPr>
            <p:txBody>
              <a:bodyPr wrap="square" rtlCol="0" anchor="ctr">
                <a:prstTxWarp prst="textArchDown">
                  <a:avLst>
                    <a:gd name="adj" fmla="val 2117167"/>
                  </a:avLst>
                </a:prstTxWarp>
                <a:spAutoFit/>
              </a:bodyPr>
              <a:lstStyle/>
              <a:p>
                <a:pPr algn="r"/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B20F8E-357D-D404-252B-C199A9B88066}"/>
                </a:ext>
              </a:extLst>
            </p:cNvPr>
            <p:cNvGrpSpPr/>
            <p:nvPr/>
          </p:nvGrpSpPr>
          <p:grpSpPr>
            <a:xfrm>
              <a:off x="4115075" y="1810828"/>
              <a:ext cx="3236342" cy="3236342"/>
              <a:chOff x="6679564" y="1527986"/>
              <a:chExt cx="3772657" cy="377265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78FF00-7CBF-F429-95F0-30E2E4E97D61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6CC9D-6B6D-0B91-D1D9-AE016E586750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2705344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Forward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6AC6D6-E59B-2F3B-B176-D5D9428E8915}"/>
                </a:ext>
              </a:extLst>
            </p:cNvPr>
            <p:cNvGrpSpPr/>
            <p:nvPr/>
          </p:nvGrpSpPr>
          <p:grpSpPr>
            <a:xfrm>
              <a:off x="4409229" y="2104979"/>
              <a:ext cx="2648040" cy="2648040"/>
              <a:chOff x="6679564" y="1527986"/>
              <a:chExt cx="3772657" cy="377265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F4A2189-1E82-97C8-E78F-C529D1024984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bg2">
                  <a:lumMod val="2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CF5E44-6421-D47A-536A-8A8453C6FFB8}"/>
                  </a:ext>
                </a:extLst>
              </p:cNvPr>
              <p:cNvSpPr txBox="1"/>
              <p:nvPr/>
            </p:nvSpPr>
            <p:spPr>
              <a:xfrm>
                <a:off x="6943996" y="1792417"/>
                <a:ext cx="3243798" cy="3243796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923870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Bidirectional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ABEBD3-A4C8-F235-D76C-14B75AC9FC0B}"/>
                </a:ext>
              </a:extLst>
            </p:cNvPr>
            <p:cNvGrpSpPr/>
            <p:nvPr/>
          </p:nvGrpSpPr>
          <p:grpSpPr>
            <a:xfrm>
              <a:off x="4732037" y="2431662"/>
              <a:ext cx="2005192" cy="2005192"/>
              <a:chOff x="6803594" y="1652016"/>
              <a:chExt cx="3524599" cy="352459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D4BC73F-1B2E-C279-BDF2-CDD74B450090}"/>
                  </a:ext>
                </a:extLst>
              </p:cNvPr>
              <p:cNvSpPr/>
              <p:nvPr/>
            </p:nvSpPr>
            <p:spPr>
              <a:xfrm>
                <a:off x="6803594" y="1652016"/>
                <a:ext cx="3524599" cy="352459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697628-AEBA-DAC4-7842-92D6BC781F27}"/>
                  </a:ext>
                </a:extLst>
              </p:cNvPr>
              <p:cNvSpPr txBox="1"/>
              <p:nvPr/>
            </p:nvSpPr>
            <p:spPr>
              <a:xfrm>
                <a:off x="7182458" y="2030879"/>
                <a:ext cx="2766878" cy="2766874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3569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Random Access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8703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9B8F-0969-B881-D12E-E5A5354F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1583393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166D-7BFD-9BD1-AACF-F9E870A3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DC21-7650-9C6A-EC22-60F016E4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dirty="0" err="1">
                <a:solidFill>
                  <a:srgbClr val="00108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dirty="0" err="1">
                <a:solidFill>
                  <a:srgbClr val="00108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  <a:r>
              <a:rPr lang="en-US" dirty="0">
                <a:solidFill>
                  <a:srgbClr val="008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begin/end are random access</a:t>
            </a:r>
            <a:endParaRPr lang="en-US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set {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  <a:r>
              <a:rPr lang="en-US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begin/end are bidirectional</a:t>
            </a:r>
            <a:endParaRPr lang="en-US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033F-AA17-80F2-DA73-2CCA7AD09C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As we’ll soon see, some algorithms require a certain iterator type!</a:t>
            </a:r>
          </a:p>
        </p:txBody>
      </p:sp>
    </p:spTree>
    <p:extLst>
      <p:ext uri="{BB962C8B-B14F-4D97-AF65-F5344CB8AC3E}">
        <p14:creationId xmlns:p14="http://schemas.microsoft.com/office/powerpoint/2010/main" val="40124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787EF8-FA66-CF97-935F-1AC78BD1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provide a uniform abstraction over all containers</a:t>
            </a:r>
          </a:p>
          <a:p>
            <a:r>
              <a:rPr lang="en-US" b="1" dirty="0"/>
              <a:t>Caveat: </a:t>
            </a:r>
            <a:r>
              <a:rPr lang="en-US" dirty="0"/>
              <a:t>the way that a container is implemented affects how you iterate through it</a:t>
            </a:r>
          </a:p>
          <a:p>
            <a:pPr lvl="1"/>
            <a:r>
              <a:rPr lang="en-US" dirty="0"/>
              <a:t>Skipping ahead 5 steps (random access) is a lot easier/faster when you have a sequence container (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/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dirty="0"/>
              <a:t>) than associative (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dirty="0"/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C++ generally avoids providing you with slow methods by design, so that’s why you can’t do random access on a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map::iterator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696E67-9189-6526-4129-08647C01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 multiple iterator types?</a:t>
            </a:r>
          </a:p>
        </p:txBody>
      </p:sp>
    </p:spTree>
    <p:extLst>
      <p:ext uri="{BB962C8B-B14F-4D97-AF65-F5344CB8AC3E}">
        <p14:creationId xmlns:p14="http://schemas.microsoft.com/office/powerpoint/2010/main" val="37822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56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9CE99-C223-D493-05B6-DF2D30B3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Iterator Types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073665-495D-C467-C369-49C0050A864B}"/>
              </a:ext>
            </a:extLst>
          </p:cNvPr>
          <p:cNvGrpSpPr/>
          <p:nvPr/>
        </p:nvGrpSpPr>
        <p:grpSpPr>
          <a:xfrm>
            <a:off x="4165223" y="1397725"/>
            <a:ext cx="3861554" cy="4453338"/>
            <a:chOff x="3794429" y="1498223"/>
            <a:chExt cx="3861554" cy="44533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93371D-510E-F023-3F10-0184EBE03562}"/>
                </a:ext>
              </a:extLst>
            </p:cNvPr>
            <p:cNvGrpSpPr/>
            <p:nvPr/>
          </p:nvGrpSpPr>
          <p:grpSpPr>
            <a:xfrm>
              <a:off x="3794429" y="1498223"/>
              <a:ext cx="3861554" cy="3861554"/>
              <a:chOff x="6679564" y="1527986"/>
              <a:chExt cx="3772657" cy="37726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E1EBBA3-5437-FF35-FC34-8E2EF4F2516B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D85D26-E81E-07E6-FB1E-F19E13ADB5CF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32510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FD2939-D171-64D3-A0F4-40F1B86932FC}"/>
                </a:ext>
              </a:extLst>
            </p:cNvPr>
            <p:cNvGrpSpPr/>
            <p:nvPr/>
          </p:nvGrpSpPr>
          <p:grpSpPr>
            <a:xfrm>
              <a:off x="4877903" y="3224803"/>
              <a:ext cx="2726760" cy="2726758"/>
              <a:chOff x="6679564" y="1527986"/>
              <a:chExt cx="3772657" cy="377265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3B54A7-F42C-7286-8356-EED6C571DDC9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DA219-9457-7FFD-41F3-0583598F8DB6}"/>
                  </a:ext>
                </a:extLst>
              </p:cNvPr>
              <p:cNvSpPr txBox="1"/>
              <p:nvPr/>
            </p:nvSpPr>
            <p:spPr>
              <a:xfrm>
                <a:off x="7094706" y="1943130"/>
                <a:ext cx="2942375" cy="2942369"/>
              </a:xfrm>
              <a:prstGeom prst="rect">
                <a:avLst/>
              </a:prstGeom>
              <a:noFill/>
            </p:spPr>
            <p:txBody>
              <a:bodyPr wrap="square" rtlCol="0" anchor="ctr">
                <a:prstTxWarp prst="textArchDown">
                  <a:avLst>
                    <a:gd name="adj" fmla="val 2117167"/>
                  </a:avLst>
                </a:prstTxWarp>
                <a:spAutoFit/>
              </a:bodyPr>
              <a:lstStyle/>
              <a:p>
                <a:pPr algn="r"/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27BE50-42D6-CFB9-FCC1-10939F51E8BF}"/>
                </a:ext>
              </a:extLst>
            </p:cNvPr>
            <p:cNvGrpSpPr/>
            <p:nvPr/>
          </p:nvGrpSpPr>
          <p:grpSpPr>
            <a:xfrm>
              <a:off x="4115075" y="1810828"/>
              <a:ext cx="3236342" cy="3236342"/>
              <a:chOff x="6679564" y="1527986"/>
              <a:chExt cx="3772657" cy="377265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0D738CD-DE38-513B-814A-62C4355FB180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B36160-F3BE-FED7-305C-76848662BE2C}"/>
                  </a:ext>
                </a:extLst>
              </p:cNvPr>
              <p:cNvSpPr txBox="1"/>
              <p:nvPr/>
            </p:nvSpPr>
            <p:spPr>
              <a:xfrm>
                <a:off x="6876488" y="1752241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2705344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Forward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C9FDA6-1A7E-3187-0060-4C8A90445421}"/>
                </a:ext>
              </a:extLst>
            </p:cNvPr>
            <p:cNvGrpSpPr/>
            <p:nvPr/>
          </p:nvGrpSpPr>
          <p:grpSpPr>
            <a:xfrm>
              <a:off x="4409229" y="2104979"/>
              <a:ext cx="2648040" cy="2648040"/>
              <a:chOff x="6679564" y="1527986"/>
              <a:chExt cx="3772657" cy="377265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A2C30E-B522-C2C5-B674-587D7D206569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bg2">
                  <a:lumMod val="2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9A03CD-1B08-1017-454A-3F3097924616}"/>
                  </a:ext>
                </a:extLst>
              </p:cNvPr>
              <p:cNvSpPr txBox="1"/>
              <p:nvPr/>
            </p:nvSpPr>
            <p:spPr>
              <a:xfrm>
                <a:off x="6977400" y="1792417"/>
                <a:ext cx="3243798" cy="3243796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923870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Bidirectional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FB5E76-DA4A-6A68-843F-336F8705AF42}"/>
                </a:ext>
              </a:extLst>
            </p:cNvPr>
            <p:cNvGrpSpPr/>
            <p:nvPr/>
          </p:nvGrpSpPr>
          <p:grpSpPr>
            <a:xfrm>
              <a:off x="4732037" y="2431662"/>
              <a:ext cx="2005192" cy="2005192"/>
              <a:chOff x="6803594" y="1652016"/>
              <a:chExt cx="3524599" cy="352459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BEA2CC-685A-41CB-03D5-2BB057545550}"/>
                  </a:ext>
                </a:extLst>
              </p:cNvPr>
              <p:cNvSpPr/>
              <p:nvPr/>
            </p:nvSpPr>
            <p:spPr>
              <a:xfrm>
                <a:off x="6803594" y="1652016"/>
                <a:ext cx="3524599" cy="352459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32C2F4-91FF-5905-2C5F-1835838DA7C3}"/>
                  </a:ext>
                </a:extLst>
              </p:cNvPr>
              <p:cNvSpPr txBox="1"/>
              <p:nvPr/>
            </p:nvSpPr>
            <p:spPr>
              <a:xfrm>
                <a:off x="7182458" y="2030879"/>
                <a:ext cx="2766878" cy="2766874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3569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Random Access</a:t>
                </a:r>
              </a:p>
            </p:txBody>
          </p: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3CBF11-F097-4BE7-2294-628CAC14EFE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804417" y="2631717"/>
            <a:ext cx="2681452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414718-95FC-CC60-B886-DE5A0BED73AF}"/>
              </a:ext>
            </a:extLst>
          </p:cNvPr>
          <p:cNvSpPr txBox="1"/>
          <p:nvPr/>
        </p:nvSpPr>
        <p:spPr>
          <a:xfrm>
            <a:off x="420373" y="2431662"/>
            <a:ext cx="138404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istream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D4F26F-9362-4EAF-960E-D97DECA043C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675407" y="4857660"/>
            <a:ext cx="2712176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BE92CD-BE2C-B784-5C98-7F8B6C391A6D}"/>
              </a:ext>
            </a:extLst>
          </p:cNvPr>
          <p:cNvSpPr txBox="1"/>
          <p:nvPr/>
        </p:nvSpPr>
        <p:spPr>
          <a:xfrm>
            <a:off x="10387583" y="4657605"/>
            <a:ext cx="1384041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ostream</a:t>
            </a:r>
            <a:endParaRPr lang="en-US" sz="20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26111A-4F0D-BEB8-9ED9-CA0D51CAE435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2700670" y="3638728"/>
            <a:ext cx="1976347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64EEE75-79E4-D2B0-48E9-A5602C10114E}"/>
              </a:ext>
            </a:extLst>
          </p:cNvPr>
          <p:cNvSpPr txBox="1"/>
          <p:nvPr/>
        </p:nvSpPr>
        <p:spPr>
          <a:xfrm>
            <a:off x="420373" y="3284785"/>
            <a:ext cx="2280297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sz="20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E746B6-6AEF-33E8-D6E4-EB7A3869A8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6735039" y="2359025"/>
            <a:ext cx="4103648" cy="8753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6AA529-6E36-A5AA-B943-A18E8A19DE60}"/>
              </a:ext>
            </a:extLst>
          </p:cNvPr>
          <p:cNvSpPr txBox="1"/>
          <p:nvPr/>
        </p:nvSpPr>
        <p:spPr>
          <a:xfrm>
            <a:off x="10838687" y="2005082"/>
            <a:ext cx="932939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endParaRPr lang="en-US" sz="20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66E3CB-A1A4-86F7-C45C-794DD3A5B52D}"/>
              </a:ext>
            </a:extLst>
          </p:cNvPr>
          <p:cNvCxnSpPr>
            <a:cxnSpLocks/>
          </p:cNvCxnSpPr>
          <p:nvPr/>
        </p:nvCxnSpPr>
        <p:spPr>
          <a:xfrm flipH="1" flipV="1">
            <a:off x="6937456" y="3378730"/>
            <a:ext cx="3596430" cy="14323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550AAE6-34F6-8BD4-9A38-12D71B94EC6C}"/>
              </a:ext>
            </a:extLst>
          </p:cNvPr>
          <p:cNvSpPr txBox="1"/>
          <p:nvPr/>
        </p:nvSpPr>
        <p:spPr>
          <a:xfrm>
            <a:off x="10505704" y="3163198"/>
            <a:ext cx="123773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endParaRPr lang="en-US" sz="2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40ED65-D244-C8C9-DD77-8D5F7406A380}"/>
              </a:ext>
            </a:extLst>
          </p:cNvPr>
          <p:cNvSpPr/>
          <p:nvPr/>
        </p:nvSpPr>
        <p:spPr>
          <a:xfrm>
            <a:off x="5475024" y="2753702"/>
            <a:ext cx="1312028" cy="1312028"/>
          </a:xfrm>
          <a:prstGeom prst="ellipse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9BC8FB-34DD-4AA1-F7A7-DAE05B99B9EF}"/>
              </a:ext>
            </a:extLst>
          </p:cNvPr>
          <p:cNvSpPr txBox="1"/>
          <p:nvPr/>
        </p:nvSpPr>
        <p:spPr>
          <a:xfrm>
            <a:off x="5698240" y="2980870"/>
            <a:ext cx="856997" cy="856995"/>
          </a:xfrm>
          <a:prstGeom prst="rect">
            <a:avLst/>
          </a:prstGeom>
          <a:noFill/>
        </p:spPr>
        <p:txBody>
          <a:bodyPr wrap="square" rtlCol="0" anchor="b">
            <a:prstTxWarp prst="textCircle">
              <a:avLst>
                <a:gd name="adj" fmla="val 11356935"/>
              </a:avLst>
            </a:prstTxWarp>
            <a:spAutoFit/>
          </a:bodyPr>
          <a:lstStyle/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Contig.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FC01C6-0391-DD3E-2222-E0E4B695DBE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356102" y="3738432"/>
            <a:ext cx="4177784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E41D32-750D-A079-F988-2480B82925B3}"/>
              </a:ext>
            </a:extLst>
          </p:cNvPr>
          <p:cNvSpPr txBox="1"/>
          <p:nvPr/>
        </p:nvSpPr>
        <p:spPr>
          <a:xfrm>
            <a:off x="10533886" y="3538377"/>
            <a:ext cx="123773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52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9" grpId="0"/>
      <p:bldP spid="42" grpId="0"/>
      <p:bldP spid="47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Memory</a:t>
            </a:r>
          </a:p>
        </p:txBody>
      </p:sp>
    </p:spTree>
    <p:extLst>
      <p:ext uri="{BB962C8B-B14F-4D97-AF65-F5344CB8AC3E}">
        <p14:creationId xmlns:p14="http://schemas.microsoft.com/office/powerpoint/2010/main" val="3654164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E871-487C-E736-92A2-5BFDAA11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65400"/>
            <a:ext cx="11404600" cy="863600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D73A48"/>
                </a:solidFill>
              </a:rPr>
              <a:t>iterator</a:t>
            </a:r>
            <a:r>
              <a:rPr lang="en-US" dirty="0"/>
              <a:t> points to a </a:t>
            </a:r>
            <a:r>
              <a:rPr lang="en-US" dirty="0">
                <a:solidFill>
                  <a:srgbClr val="D73A48"/>
                </a:solidFill>
              </a:rPr>
              <a:t>container element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E4FD96-5579-31B7-2F5B-24C15AAF334D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 </a:t>
            </a:r>
            <a:r>
              <a:rPr lang="en-US" dirty="0">
                <a:solidFill>
                  <a:srgbClr val="D73A48"/>
                </a:solidFill>
              </a:rPr>
              <a:t>pointer</a:t>
            </a:r>
            <a:r>
              <a:rPr lang="en-US" dirty="0"/>
              <a:t> points to </a:t>
            </a:r>
            <a:r>
              <a:rPr lang="en-US" dirty="0">
                <a:solidFill>
                  <a:srgbClr val="D73A48"/>
                </a:solidFill>
              </a:rPr>
              <a:t>any object</a:t>
            </a:r>
          </a:p>
        </p:txBody>
      </p:sp>
    </p:spTree>
    <p:extLst>
      <p:ext uri="{BB962C8B-B14F-4D97-AF65-F5344CB8AC3E}">
        <p14:creationId xmlns:p14="http://schemas.microsoft.com/office/powerpoint/2010/main" val="3962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16723E-84C1-21CF-C366-1C38FC5E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pic>
        <p:nvPicPr>
          <p:cNvPr id="1026" name="Picture 2" descr="CPU, processor PNG transparent image download, size: 1000x1000px">
            <a:extLst>
              <a:ext uri="{FF2B5EF4-FFF2-40B4-BE49-F238E27FC236}">
                <a16:creationId xmlns:a16="http://schemas.microsoft.com/office/drawing/2014/main" id="{C68F48A6-38AC-47C3-226F-9A4E96D0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64" y="2257890"/>
            <a:ext cx="2753833" cy="27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A9DCBCAF-F21D-ACF5-015C-38DB60127BE6}"/>
              </a:ext>
            </a:extLst>
          </p:cNvPr>
          <p:cNvSpPr/>
          <p:nvPr/>
        </p:nvSpPr>
        <p:spPr>
          <a:xfrm>
            <a:off x="4341627" y="3343939"/>
            <a:ext cx="2211572" cy="788608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computer memory&#10;&#10;Description automatically generated">
            <a:extLst>
              <a:ext uri="{FF2B5EF4-FFF2-40B4-BE49-F238E27FC236}">
                <a16:creationId xmlns:a16="http://schemas.microsoft.com/office/drawing/2014/main" id="{9AC4A1E0-814C-F269-E74C-B4375DF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30" y="2257890"/>
            <a:ext cx="4318393" cy="28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v)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7B890C-3451-57BB-9F3B-9B86518015B1}"/>
              </a:ext>
            </a:extLst>
          </p:cNvPr>
          <p:cNvGrpSpPr/>
          <p:nvPr/>
        </p:nvGrpSpPr>
        <p:grpSpPr>
          <a:xfrm>
            <a:off x="8540969" y="2984863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4D03D8-32F5-E119-C7A6-017E1E8B4917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4F65A7-71DF-8490-ED9D-1BBB3D504070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4F509-E140-46F4-9BD0-9894A2CEC474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863802-75AF-7A5C-A86E-A8F0036FD83C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9C8C74-C30E-315A-CEB8-FB75B0A069AC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1117BB-834D-8D6E-E1E1-9924B4EFC7DD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51CD1D-733F-BEF5-BA02-DB5308C729F0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9AF80C-9ABF-5D94-86D4-47741667005A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54C5AF-CD1B-3050-4199-1D9DE47F8641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816BA7-9349-CBF0-8519-069FFA3C3E94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657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B8D432-D9A3-1ECA-E33A-B562B6A4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variable lives somewhere in memory</a:t>
            </a:r>
          </a:p>
          <a:p>
            <a:r>
              <a:rPr lang="en-US" dirty="0"/>
              <a:t>All the places something could live form the </a:t>
            </a:r>
            <a:r>
              <a:rPr lang="en-US" b="1" dirty="0"/>
              <a:t>address space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27BA8-3FC2-20F3-8740-70B143D1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039DF-A8F4-B804-782A-ABE2F513CB20}"/>
              </a:ext>
            </a:extLst>
          </p:cNvPr>
          <p:cNvSpPr/>
          <p:nvPr/>
        </p:nvSpPr>
        <p:spPr>
          <a:xfrm>
            <a:off x="2746744" y="2695506"/>
            <a:ext cx="6698512" cy="3770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Program’s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F857D8-CC8D-6F5A-A2A7-D40193475A77}"/>
              </a:ext>
            </a:extLst>
          </p:cNvPr>
          <p:cNvSpPr/>
          <p:nvPr/>
        </p:nvSpPr>
        <p:spPr>
          <a:xfrm>
            <a:off x="2743200" y="2697480"/>
            <a:ext cx="6698512" cy="376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85DC86-D7A0-CFDE-0739-7D817B60D9AF}"/>
              </a:ext>
            </a:extLst>
          </p:cNvPr>
          <p:cNvSpPr/>
          <p:nvPr/>
        </p:nvSpPr>
        <p:spPr>
          <a:xfrm>
            <a:off x="2746744" y="5954233"/>
            <a:ext cx="6698512" cy="511882"/>
          </a:xfrm>
          <a:prstGeom prst="rect">
            <a:avLst/>
          </a:prstGeom>
          <a:solidFill>
            <a:srgbClr val="D8B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Text </a:t>
            </a:r>
            <a:r>
              <a:rPr lang="en-US" sz="2400" dirty="0">
                <a:solidFill>
                  <a:schemeClr val="tx1"/>
                </a:solidFill>
              </a:rPr>
              <a:t>(Instructions)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605AFA-F427-6F60-5528-7012F7D40C6A}"/>
              </a:ext>
            </a:extLst>
          </p:cNvPr>
          <p:cNvSpPr/>
          <p:nvPr/>
        </p:nvSpPr>
        <p:spPr>
          <a:xfrm>
            <a:off x="2746744" y="5442351"/>
            <a:ext cx="6698512" cy="5118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Global Variables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727729-6652-048B-6A3D-05F13FEA0296}"/>
              </a:ext>
            </a:extLst>
          </p:cNvPr>
          <p:cNvSpPr/>
          <p:nvPr/>
        </p:nvSpPr>
        <p:spPr>
          <a:xfrm>
            <a:off x="2746744" y="2695506"/>
            <a:ext cx="6698512" cy="5118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OS Shared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1B988-6FF0-38F9-E526-558A49D17272}"/>
              </a:ext>
            </a:extLst>
          </p:cNvPr>
          <p:cNvSpPr/>
          <p:nvPr/>
        </p:nvSpPr>
        <p:spPr>
          <a:xfrm>
            <a:off x="2746744" y="3198580"/>
            <a:ext cx="6698512" cy="511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Variables </a:t>
            </a:r>
            <a:r>
              <a:rPr lang="en-US" sz="2400" dirty="0">
                <a:solidFill>
                  <a:schemeClr val="tx1"/>
                </a:solidFill>
              </a:rPr>
              <a:t>(Stack)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029A6-8646-E128-1014-9CE7E8E20CE6}"/>
              </a:ext>
            </a:extLst>
          </p:cNvPr>
          <p:cNvSpPr/>
          <p:nvPr/>
        </p:nvSpPr>
        <p:spPr>
          <a:xfrm>
            <a:off x="2746744" y="4939277"/>
            <a:ext cx="6698512" cy="511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Variables </a:t>
            </a:r>
            <a:r>
              <a:rPr lang="en-US" sz="2400" dirty="0">
                <a:solidFill>
                  <a:schemeClr val="tx1"/>
                </a:solidFill>
              </a:rPr>
              <a:t>(Heap)</a:t>
            </a:r>
          </a:p>
        </p:txBody>
      </p: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5159E7E8-9063-D171-D024-D3325AD572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46453" y="4689730"/>
            <a:ext cx="492744" cy="6350"/>
          </a:xfrm>
          <a:prstGeom prst="curvedConnector3">
            <a:avLst>
              <a:gd name="adj1" fmla="val 5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F27814AA-212A-E391-95CD-4DF932A462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52803" y="3953659"/>
            <a:ext cx="492744" cy="6350"/>
          </a:xfrm>
          <a:prstGeom prst="curvedConnector3">
            <a:avLst>
              <a:gd name="adj1" fmla="val 5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4727-6754-B03F-D437-DCA71D62B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F5910-9EDF-A527-624C-AF810EAF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usually byte-addressable, with each byte numbered from 0</a:t>
            </a:r>
          </a:p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/>
              <a:t> byte =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</a:t>
            </a:r>
            <a:r>
              <a:rPr lang="en-US" dirty="0"/>
              <a:t> bits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C18063-439F-3433-B6B3-4320AE96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5D2974-7DC5-8737-BAF5-565454FACAAF}"/>
              </a:ext>
            </a:extLst>
          </p:cNvPr>
          <p:cNvGrpSpPr/>
          <p:nvPr/>
        </p:nvGrpSpPr>
        <p:grpSpPr>
          <a:xfrm>
            <a:off x="3968935" y="2935831"/>
            <a:ext cx="4254131" cy="3360164"/>
            <a:chOff x="2746744" y="2695506"/>
            <a:chExt cx="6698512" cy="37706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246A7F-97E9-DEBD-A94E-64BBA04D55EF}"/>
                </a:ext>
              </a:extLst>
            </p:cNvPr>
            <p:cNvSpPr/>
            <p:nvPr/>
          </p:nvSpPr>
          <p:spPr>
            <a:xfrm>
              <a:off x="2746744" y="2695506"/>
              <a:ext cx="6698512" cy="3770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Your Program’s Memory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701E3F-F6EA-EDA6-FBAF-D5DC25882D8E}"/>
                </a:ext>
              </a:extLst>
            </p:cNvPr>
            <p:cNvSpPr/>
            <p:nvPr/>
          </p:nvSpPr>
          <p:spPr>
            <a:xfrm>
              <a:off x="2746744" y="2705836"/>
              <a:ext cx="6698512" cy="3760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ECD73B-26C9-4ADA-85D1-394DF49DC04E}"/>
                </a:ext>
              </a:extLst>
            </p:cNvPr>
            <p:cNvSpPr/>
            <p:nvPr/>
          </p:nvSpPr>
          <p:spPr>
            <a:xfrm>
              <a:off x="2746744" y="5954233"/>
              <a:ext cx="6698512" cy="511882"/>
            </a:xfrm>
            <a:prstGeom prst="rect">
              <a:avLst/>
            </a:prstGeom>
            <a:solidFill>
              <a:srgbClr val="D8B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Text </a:t>
              </a:r>
              <a:r>
                <a:rPr lang="en-US" sz="2400" dirty="0">
                  <a:solidFill>
                    <a:schemeClr val="tx1"/>
                  </a:solidFill>
                </a:rPr>
                <a:t>(Instructions)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BC8A02-1D30-450E-DD97-45D2D0ADDDE0}"/>
                </a:ext>
              </a:extLst>
            </p:cNvPr>
            <p:cNvSpPr/>
            <p:nvPr/>
          </p:nvSpPr>
          <p:spPr>
            <a:xfrm>
              <a:off x="2746744" y="5442351"/>
              <a:ext cx="6698512" cy="5118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Global Variables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AA0316-419B-5467-C5A2-21DBB43CC9B9}"/>
                </a:ext>
              </a:extLst>
            </p:cNvPr>
            <p:cNvSpPr/>
            <p:nvPr/>
          </p:nvSpPr>
          <p:spPr>
            <a:xfrm>
              <a:off x="2746744" y="2695506"/>
              <a:ext cx="6698512" cy="51188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OS Shared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2D6C47-1E90-23C6-A3E5-701F3B046BE2}"/>
                </a:ext>
              </a:extLst>
            </p:cNvPr>
            <p:cNvSpPr/>
            <p:nvPr/>
          </p:nvSpPr>
          <p:spPr>
            <a:xfrm>
              <a:off x="2746744" y="3198580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(Stack)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B6BE84-694A-EFBA-A827-13939DFA1764}"/>
                </a:ext>
              </a:extLst>
            </p:cNvPr>
            <p:cNvSpPr/>
            <p:nvPr/>
          </p:nvSpPr>
          <p:spPr>
            <a:xfrm>
              <a:off x="2746744" y="4939277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(Heap)</a:t>
              </a:r>
            </a:p>
          </p:txBody>
        </p:sp>
        <p:cxnSp>
          <p:nvCxnSpPr>
            <p:cNvPr id="25" name="Straight Arrow Connector 4">
              <a:extLst>
                <a:ext uri="{FF2B5EF4-FFF2-40B4-BE49-F238E27FC236}">
                  <a16:creationId xmlns:a16="http://schemas.microsoft.com/office/drawing/2014/main" id="{4097B332-4DEE-69F7-7833-5A77366E6BE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846453" y="4689730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4">
              <a:extLst>
                <a:ext uri="{FF2B5EF4-FFF2-40B4-BE49-F238E27FC236}">
                  <a16:creationId xmlns:a16="http://schemas.microsoft.com/office/drawing/2014/main" id="{1FC3A275-685D-47BC-18FB-F48C2BC0684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52803" y="3953659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4">
            <a:extLst>
              <a:ext uri="{FF2B5EF4-FFF2-40B4-BE49-F238E27FC236}">
                <a16:creationId xmlns:a16="http://schemas.microsoft.com/office/drawing/2014/main" id="{6AC18F3E-7260-4C04-B082-C93BDB8BE88B}"/>
              </a:ext>
            </a:extLst>
          </p:cNvPr>
          <p:cNvCxnSpPr>
            <a:cxnSpLocks/>
          </p:cNvCxnSpPr>
          <p:nvPr/>
        </p:nvCxnSpPr>
        <p:spPr>
          <a:xfrm flipH="1">
            <a:off x="8512841" y="6295995"/>
            <a:ext cx="361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69B13E6-596B-B76C-0CA5-4198DD6A573B}"/>
              </a:ext>
            </a:extLst>
          </p:cNvPr>
          <p:cNvSpPr txBox="1"/>
          <p:nvPr/>
        </p:nvSpPr>
        <p:spPr>
          <a:xfrm>
            <a:off x="8998396" y="6095940"/>
            <a:ext cx="68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0x0</a:t>
            </a:r>
          </a:p>
        </p:txBody>
      </p:sp>
      <p:cxnSp>
        <p:nvCxnSpPr>
          <p:cNvPr id="36" name="Straight Arrow Connector 4">
            <a:extLst>
              <a:ext uri="{FF2B5EF4-FFF2-40B4-BE49-F238E27FC236}">
                <a16:creationId xmlns:a16="http://schemas.microsoft.com/office/drawing/2014/main" id="{1DEE373A-7BED-B7F2-EB4F-B00A8AB4E6B4}"/>
              </a:ext>
            </a:extLst>
          </p:cNvPr>
          <p:cNvCxnSpPr>
            <a:cxnSpLocks/>
          </p:cNvCxnSpPr>
          <p:nvPr/>
        </p:nvCxnSpPr>
        <p:spPr>
          <a:xfrm flipH="1">
            <a:off x="8528789" y="2920521"/>
            <a:ext cx="361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AFB048-27A3-FD48-8137-24AE3F022D48}"/>
              </a:ext>
            </a:extLst>
          </p:cNvPr>
          <p:cNvSpPr txBox="1"/>
          <p:nvPr/>
        </p:nvSpPr>
        <p:spPr>
          <a:xfrm>
            <a:off x="9014343" y="2720466"/>
            <a:ext cx="29791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2^64 – 1</a:t>
            </a:r>
          </a:p>
          <a:p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(on a 64-bit system)</a:t>
            </a:r>
            <a:endParaRPr lang="en-US" sz="2000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7FDD5-4C84-5E43-FD2A-4FEE7EE8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4AB0F7-D34F-67DB-720B-CFF874A4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73A48"/>
                </a:solidFill>
              </a:rPr>
              <a:t>address</a:t>
            </a:r>
            <a:r>
              <a:rPr lang="en-US" dirty="0"/>
              <a:t> of an object is the location of its lowest byte</a:t>
            </a:r>
          </a:p>
          <a:p>
            <a:r>
              <a:rPr lang="en-US" dirty="0"/>
              <a:t>For example, an integer always uses 32 bits = 4 bytes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07298-B459-5DE6-81AE-B339406B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A6F3C7A-5B5B-80A9-E2A1-7C6BB14C7409}"/>
              </a:ext>
            </a:extLst>
          </p:cNvPr>
          <p:cNvSpPr txBox="1">
            <a:spLocks/>
          </p:cNvSpPr>
          <p:nvPr/>
        </p:nvSpPr>
        <p:spPr>
          <a:xfrm>
            <a:off x="2682949" y="3098189"/>
            <a:ext cx="6826102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32 bits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6686AF-BBBD-1E31-2C94-88E09D775FB3}"/>
              </a:ext>
            </a:extLst>
          </p:cNvPr>
          <p:cNvGrpSpPr/>
          <p:nvPr/>
        </p:nvGrpSpPr>
        <p:grpSpPr>
          <a:xfrm>
            <a:off x="2682950" y="4088895"/>
            <a:ext cx="6826101" cy="1904444"/>
            <a:chOff x="2682950" y="4088895"/>
            <a:chExt cx="6826101" cy="1904444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AD9ED45-340D-ADBB-655D-E7D83D18DD61}"/>
                </a:ext>
              </a:extLst>
            </p:cNvPr>
            <p:cNvSpPr txBox="1">
              <a:spLocks/>
            </p:cNvSpPr>
            <p:nvPr/>
          </p:nvSpPr>
          <p:spPr>
            <a:xfrm>
              <a:off x="2682950" y="4088895"/>
              <a:ext cx="6826101" cy="19044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3BB016C-510E-6B27-ED17-137C96017F69}"/>
                </a:ext>
              </a:extLst>
            </p:cNvPr>
            <p:cNvGrpSpPr/>
            <p:nvPr/>
          </p:nvGrpSpPr>
          <p:grpSpPr>
            <a:xfrm>
              <a:off x="3470645" y="4815996"/>
              <a:ext cx="5300329" cy="502314"/>
              <a:chOff x="5781860" y="4919789"/>
              <a:chExt cx="5300329" cy="50231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E30821-2BFA-BDB0-DD8A-E51E56730605}"/>
                  </a:ext>
                </a:extLst>
              </p:cNvPr>
              <p:cNvSpPr/>
              <p:nvPr/>
            </p:nvSpPr>
            <p:spPr>
              <a:xfrm>
                <a:off x="9788783" y="4919790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01101010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94E0B5-8850-26FB-B5B1-C93405EF1F07}"/>
                  </a:ext>
                </a:extLst>
              </p:cNvPr>
              <p:cNvSpPr/>
              <p:nvPr/>
            </p:nvSpPr>
            <p:spPr>
              <a:xfrm>
                <a:off x="8495377" y="4919790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E492D94-CE8E-3591-4DB5-AF7E69C585EB}"/>
                  </a:ext>
                </a:extLst>
              </p:cNvPr>
              <p:cNvSpPr/>
              <p:nvPr/>
            </p:nvSpPr>
            <p:spPr>
              <a:xfrm>
                <a:off x="7201971" y="4919789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665DA2-4D20-A9FD-9DA4-63B7B477D607}"/>
                  </a:ext>
                </a:extLst>
              </p:cNvPr>
              <p:cNvSpPr/>
              <p:nvPr/>
            </p:nvSpPr>
            <p:spPr>
              <a:xfrm>
                <a:off x="5781860" y="4919789"/>
                <a:ext cx="1420111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EAE0F8-4585-A0F9-1A2B-377941131A7D}"/>
                </a:ext>
              </a:extLst>
            </p:cNvPr>
            <p:cNvSpPr txBox="1"/>
            <p:nvPr/>
          </p:nvSpPr>
          <p:spPr>
            <a:xfrm>
              <a:off x="3470645" y="4240944"/>
              <a:ext cx="2979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x</a:t>
              </a:r>
              <a:r>
                <a:rPr lang="en-US" sz="24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’s memory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C21AEA-11B9-12D6-D0DF-D226FED8A4A7}"/>
                </a:ext>
              </a:extLst>
            </p:cNvPr>
            <p:cNvSpPr txBox="1"/>
            <p:nvPr/>
          </p:nvSpPr>
          <p:spPr>
            <a:xfrm>
              <a:off x="3761157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93C01A-E121-B531-0F30-501E59993D41}"/>
                </a:ext>
              </a:extLst>
            </p:cNvPr>
            <p:cNvSpPr txBox="1"/>
            <p:nvPr/>
          </p:nvSpPr>
          <p:spPr>
            <a:xfrm>
              <a:off x="5117916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87E940-F9B3-6D4E-41A0-46E821E50797}"/>
                </a:ext>
              </a:extLst>
            </p:cNvPr>
            <p:cNvSpPr txBox="1"/>
            <p:nvPr/>
          </p:nvSpPr>
          <p:spPr>
            <a:xfrm>
              <a:off x="6411322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45ED56-C793-0D15-30B5-2508D7CAA60E}"/>
                </a:ext>
              </a:extLst>
            </p:cNvPr>
            <p:cNvSpPr txBox="1"/>
            <p:nvPr/>
          </p:nvSpPr>
          <p:spPr>
            <a:xfrm>
              <a:off x="7710819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0x13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E7E64F-70E9-F76A-FD26-248270D173F0}"/>
              </a:ext>
            </a:extLst>
          </p:cNvPr>
          <p:cNvSpPr txBox="1">
            <a:spLocks/>
          </p:cNvSpPr>
          <p:nvPr/>
        </p:nvSpPr>
        <p:spPr>
          <a:xfrm>
            <a:off x="191500" y="4240944"/>
            <a:ext cx="2979183" cy="1147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0x10 is the address of x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8BE9378A-9C07-2988-5021-76AAF7AE3232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536908" y="4532282"/>
            <a:ext cx="204626" cy="1916258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5363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41B3-F8C0-B2E0-529A-43D96D64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the address of a variable in C++?</a:t>
            </a:r>
          </a:p>
        </p:txBody>
      </p:sp>
    </p:spTree>
    <p:extLst>
      <p:ext uri="{BB962C8B-B14F-4D97-AF65-F5344CB8AC3E}">
        <p14:creationId xmlns:p14="http://schemas.microsoft.com/office/powerpoint/2010/main" val="3467783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6874-75DC-18CD-5D4E-DC34AE0F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Pointers! 👉 👉 👉</a:t>
            </a:r>
          </a:p>
        </p:txBody>
      </p:sp>
    </p:spTree>
    <p:extLst>
      <p:ext uri="{BB962C8B-B14F-4D97-AF65-F5344CB8AC3E}">
        <p14:creationId xmlns:p14="http://schemas.microsoft.com/office/powerpoint/2010/main" val="1450185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19B-7363-0409-97C2-30A1CF10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pointer is the </a:t>
            </a:r>
            <a:r>
              <a:rPr lang="en-US" dirty="0">
                <a:solidFill>
                  <a:srgbClr val="D73A48"/>
                </a:solidFill>
              </a:rPr>
              <a:t>address</a:t>
            </a:r>
            <a:r>
              <a:rPr lang="en-US" dirty="0"/>
              <a:t> of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2C0E1-5A95-8597-E083-ADE24195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106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106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0x50527c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9C5E53-F55F-0CA8-8B86-9752F07565B9}"/>
              </a:ext>
            </a:extLst>
          </p:cNvPr>
          <p:cNvSpPr txBox="1">
            <a:spLocks/>
          </p:cNvSpPr>
          <p:nvPr/>
        </p:nvSpPr>
        <p:spPr>
          <a:xfrm>
            <a:off x="4636191" y="1382522"/>
            <a:ext cx="2979183" cy="11688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means </a:t>
            </a:r>
            <a:r>
              <a:rPr lang="en-US" sz="24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 pointer to an </a:t>
            </a:r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FCA9E7-D23B-0C9E-C88F-FA49B36A0121}"/>
              </a:ext>
            </a:extLst>
          </p:cNvPr>
          <p:cNvSpPr txBox="1">
            <a:spLocks/>
          </p:cNvSpPr>
          <p:nvPr/>
        </p:nvSpPr>
        <p:spPr>
          <a:xfrm>
            <a:off x="7900488" y="1382523"/>
            <a:ext cx="2979183" cy="11688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</a:t>
            </a:r>
            <a:r>
              <a:rPr lang="en-US" sz="2400" u="sng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address of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 </a:t>
            </a:r>
          </a:p>
        </p:txBody>
      </p:sp>
    </p:spTree>
    <p:extLst>
      <p:ext uri="{BB962C8B-B14F-4D97-AF65-F5344CB8AC3E}">
        <p14:creationId xmlns:p14="http://schemas.microsoft.com/office/powerpoint/2010/main" val="91331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inters (xkcd #138) | xkcd | Know Your Meme">
            <a:extLst>
              <a:ext uri="{FF2B5EF4-FFF2-40B4-BE49-F238E27FC236}">
                <a16:creationId xmlns:a16="http://schemas.microsoft.com/office/drawing/2014/main" id="{46684957-EDF2-4ECA-9F05-5A01FAE6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30350"/>
            <a:ext cx="4572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C0B63D-0F83-913C-31B0-C837E66A3760}"/>
              </a:ext>
            </a:extLst>
          </p:cNvPr>
          <p:cNvSpPr/>
          <p:nvPr/>
        </p:nvSpPr>
        <p:spPr>
          <a:xfrm>
            <a:off x="6380480" y="2616200"/>
            <a:ext cx="1788160" cy="12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A0DD47-62ED-D2D4-00F3-00D9E4004EE6}"/>
              </a:ext>
            </a:extLst>
          </p:cNvPr>
          <p:cNvSpPr/>
          <p:nvPr/>
        </p:nvSpPr>
        <p:spPr>
          <a:xfrm>
            <a:off x="4058920" y="2616200"/>
            <a:ext cx="1930400" cy="1764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40BE3-8604-55CF-E0A9-59E5CEAE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pointer is just a number!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473B5-CAAA-A115-4197-A8EE4E8D0316}"/>
              </a:ext>
            </a:extLst>
          </p:cNvPr>
          <p:cNvSpPr/>
          <p:nvPr/>
        </p:nvSpPr>
        <p:spPr>
          <a:xfrm>
            <a:off x="9623832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01101010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9B485-83C9-4351-DD3E-D51C3F5E6971}"/>
              </a:ext>
            </a:extLst>
          </p:cNvPr>
          <p:cNvSpPr txBox="1"/>
          <p:nvPr/>
        </p:nvSpPr>
        <p:spPr>
          <a:xfrm>
            <a:off x="3610788" y="2589585"/>
            <a:ext cx="801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4B935-D1E2-583E-459C-EEE2A89BC3F5}"/>
              </a:ext>
            </a:extLst>
          </p:cNvPr>
          <p:cNvSpPr txBox="1"/>
          <p:nvPr/>
        </p:nvSpPr>
        <p:spPr>
          <a:xfrm>
            <a:off x="3610788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EB3FB-3C19-B44A-CD72-00F484EB3E27}"/>
              </a:ext>
            </a:extLst>
          </p:cNvPr>
          <p:cNvSpPr/>
          <p:nvPr/>
        </p:nvSpPr>
        <p:spPr>
          <a:xfrm>
            <a:off x="7619484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278E4F-83F1-D776-0908-F88F399583EF}"/>
              </a:ext>
            </a:extLst>
          </p:cNvPr>
          <p:cNvSpPr/>
          <p:nvPr/>
        </p:nvSpPr>
        <p:spPr>
          <a:xfrm>
            <a:off x="5615136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657F99-EA36-0709-F99B-C87ED0C31F6A}"/>
              </a:ext>
            </a:extLst>
          </p:cNvPr>
          <p:cNvSpPr/>
          <p:nvPr/>
        </p:nvSpPr>
        <p:spPr>
          <a:xfrm>
            <a:off x="3610788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1D847-9FDA-2AAA-4F73-DA175AE44991}"/>
              </a:ext>
            </a:extLst>
          </p:cNvPr>
          <p:cNvSpPr txBox="1"/>
          <p:nvPr/>
        </p:nvSpPr>
        <p:spPr>
          <a:xfrm>
            <a:off x="5615135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2D91E-3B5F-8326-BFDE-476C92911A9D}"/>
              </a:ext>
            </a:extLst>
          </p:cNvPr>
          <p:cNvSpPr txBox="1"/>
          <p:nvPr/>
        </p:nvSpPr>
        <p:spPr>
          <a:xfrm>
            <a:off x="7619483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9FE6B-EAFA-AACC-1B51-625B7AAF2894}"/>
              </a:ext>
            </a:extLst>
          </p:cNvPr>
          <p:cNvSpPr txBox="1"/>
          <p:nvPr/>
        </p:nvSpPr>
        <p:spPr>
          <a:xfrm>
            <a:off x="9623830" y="4028806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FCA960-8F63-5F78-26B6-C3BDD4142A42}"/>
              </a:ext>
            </a:extLst>
          </p:cNvPr>
          <p:cNvSpPr/>
          <p:nvPr/>
        </p:nvSpPr>
        <p:spPr>
          <a:xfrm>
            <a:off x="604266" y="3195491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EA38-501A-C91A-3165-CDAA31938787}"/>
              </a:ext>
            </a:extLst>
          </p:cNvPr>
          <p:cNvSpPr txBox="1"/>
          <p:nvPr/>
        </p:nvSpPr>
        <p:spPr>
          <a:xfrm>
            <a:off x="604267" y="2554576"/>
            <a:ext cx="200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3" name="Straight Arrow Connector 4">
            <a:extLst>
              <a:ext uri="{FF2B5EF4-FFF2-40B4-BE49-F238E27FC236}">
                <a16:creationId xmlns:a16="http://schemas.microsoft.com/office/drawing/2014/main" id="{230C4628-7727-E77E-4F74-F2E3166B26D6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2608614" y="3525229"/>
            <a:ext cx="1002174" cy="764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7276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05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 {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d)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AFFFE7-F992-B298-53E6-954684671160}"/>
              </a:ext>
            </a:extLst>
          </p:cNvPr>
          <p:cNvGrpSpPr/>
          <p:nvPr/>
        </p:nvGrpSpPr>
        <p:grpSpPr>
          <a:xfrm>
            <a:off x="8029267" y="3284044"/>
            <a:ext cx="3888302" cy="1109051"/>
            <a:chOff x="4862236" y="2774180"/>
            <a:chExt cx="7873401" cy="22457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A2E17A-EE6E-13E8-9436-8636E0963058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8A6D6-6CCC-4528-9357-AFFE7A6065A7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BB67F2-ABF4-8B51-B229-A1CF119B0856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0531A-91D0-B22C-298F-D6CD737FE710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9E33BE-D5BE-A738-68F4-E3EC8AFB51A6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15EA99-1DBE-94B6-4B64-0EF39B435374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7F7B39-5645-FC10-DCEA-144A3EB4C6AC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C7EBF1-2B71-D5E5-28C7-3288A779B727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114146-FCF2-5A30-2EF3-9B52F68AE5DF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7957EB-BC16-EC9D-AD4D-F96462D9D19C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8FD837-B376-35EF-84EF-B34FE2C09108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5B479E-F3BE-58B6-162B-FB629B5BFDC7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D08720-B24F-0202-AA75-D568842D6241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BA2AE6-5869-DE3A-9B1F-504E42683CE9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DBB8E6-8333-9FD2-EC21-2A39C1BCE57D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507318-665E-32EC-8BEF-F7B01E375B38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70CEEA9-1D05-3593-D5A4-9487100CD944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187891E-DD77-61D7-227E-27C03BD8392D}"/>
                </a:ext>
              </a:extLst>
            </p:cNvPr>
            <p:cNvCxnSpPr>
              <a:cxnSpLocks/>
              <a:stCxn id="18" idx="2"/>
              <a:endCxn id="27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250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uy Pointing Meme Template - prntbl.concejomunicipaldechinu.gov.co">
            <a:extLst>
              <a:ext uri="{FF2B5EF4-FFF2-40B4-BE49-F238E27FC236}">
                <a16:creationId xmlns:a16="http://schemas.microsoft.com/office/drawing/2014/main" id="{70DF210A-5081-5584-7F92-DFA516949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2"/>
          <a:stretch/>
        </p:blipFill>
        <p:spPr bwMode="auto">
          <a:xfrm>
            <a:off x="2170113" y="565195"/>
            <a:ext cx="7850187" cy="62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E7A88F-73CF-C931-582C-EA6D47F0EF67}"/>
              </a:ext>
            </a:extLst>
          </p:cNvPr>
          <p:cNvSpPr txBox="1"/>
          <p:nvPr/>
        </p:nvSpPr>
        <p:spPr>
          <a:xfrm>
            <a:off x="4350563" y="2345110"/>
            <a:ext cx="145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4C323-2AF5-A31A-B0BB-362DF5DC0C10}"/>
              </a:ext>
            </a:extLst>
          </p:cNvPr>
          <p:cNvSpPr txBox="1"/>
          <p:nvPr/>
        </p:nvSpPr>
        <p:spPr>
          <a:xfrm>
            <a:off x="7505455" y="565195"/>
            <a:ext cx="196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48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5FA63-D96C-7D3D-F258-57DEDB5F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have pointers to all kinds of things!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601A51-FF2B-C321-38CB-EDFBF42F1049}"/>
              </a:ext>
            </a:extLst>
          </p:cNvPr>
          <p:cNvSpPr txBox="1">
            <a:spLocks/>
          </p:cNvSpPr>
          <p:nvPr/>
        </p:nvSpPr>
        <p:spPr>
          <a:xfrm>
            <a:off x="393700" y="17254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36CBA1-9115-8708-8FAB-45B3CAFA4955}"/>
              </a:ext>
            </a:extLst>
          </p:cNvPr>
          <p:cNvSpPr txBox="1">
            <a:spLocks/>
          </p:cNvSpPr>
          <p:nvPr/>
        </p:nvSpPr>
        <p:spPr>
          <a:xfrm>
            <a:off x="6305552" y="17254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 { “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 };</a:t>
            </a:r>
          </a:p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name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p-&gt;name;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0BEE2E-0C04-07B0-0760-8978823BCF55}"/>
              </a:ext>
            </a:extLst>
          </p:cNvPr>
          <p:cNvSpPr txBox="1">
            <a:spLocks/>
          </p:cNvSpPr>
          <p:nvPr/>
        </p:nvSpPr>
        <p:spPr>
          <a:xfrm>
            <a:off x="393700" y="42449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2C2BD5-18A2-9DAF-3685-C26E84513C11}"/>
              </a:ext>
            </a:extLst>
          </p:cNvPr>
          <p:cNvSpPr txBox="1">
            <a:spLocks/>
          </p:cNvSpPr>
          <p:nvPr/>
        </p:nvSpPr>
        <p:spPr>
          <a:xfrm>
            <a:off x="6305552" y="42449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</a:p>
          <a:p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106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3106935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3704748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4302561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4900374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5498187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6096000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6693813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7291626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7889439" y="277281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8487252" y="277281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4026610" y="3808910"/>
            <a:ext cx="4460642" cy="1146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</a:t>
            </a:r>
            <a:r>
              <a:rPr lang="en-US" sz="2000" b="1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single chunk of memory 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a vector is a contiguous array</a:t>
            </a:r>
          </a:p>
        </p:txBody>
      </p:sp>
    </p:spTree>
    <p:extLst>
      <p:ext uri="{BB962C8B-B14F-4D97-AF65-F5344CB8AC3E}">
        <p14:creationId xmlns:p14="http://schemas.microsoft.com/office/powerpoint/2010/main" val="2026810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5640-0B8D-C43D-A065-4B48B068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7A0C3-0DDC-4FEF-2D90-021BC7BE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383413"/>
            <a:ext cx="11404600" cy="3659233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r>
              <a:rPr lang="en-US" dirty="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 index"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686DDA-0D17-FA67-6B73-8CC5AFBDF98D}"/>
              </a:ext>
            </a:extLst>
          </p:cNvPr>
          <p:cNvGrpSpPr/>
          <p:nvPr/>
        </p:nvGrpSpPr>
        <p:grpSpPr>
          <a:xfrm>
            <a:off x="1159244" y="5908657"/>
            <a:ext cx="684150" cy="714477"/>
            <a:chOff x="1159244" y="5908657"/>
            <a:chExt cx="684150" cy="7144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DF119-70E2-9729-6273-5C47ED4A6DE9}"/>
                </a:ext>
              </a:extLst>
            </p:cNvPr>
            <p:cNvSpPr txBox="1"/>
            <p:nvPr/>
          </p:nvSpPr>
          <p:spPr>
            <a:xfrm>
              <a:off x="1159244" y="6228182"/>
              <a:ext cx="684150" cy="3949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0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arr</a:t>
              </a:r>
              <a:endParaRPr lang="en-US" sz="20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14A051E-E7F6-5983-9371-592B29A97D2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1501319" y="5908657"/>
              <a:ext cx="0" cy="31952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93ABA-4BFE-0876-2E08-908FD9CCC3E3}"/>
              </a:ext>
            </a:extLst>
          </p:cNvPr>
          <p:cNvGrpSpPr/>
          <p:nvPr/>
        </p:nvGrpSpPr>
        <p:grpSpPr>
          <a:xfrm>
            <a:off x="1180670" y="5195098"/>
            <a:ext cx="3830819" cy="716970"/>
            <a:chOff x="1180670" y="5195098"/>
            <a:chExt cx="3830819" cy="7169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829C9F-2AD1-37CE-5D45-815B9DEA3EC3}"/>
                </a:ext>
              </a:extLst>
            </p:cNvPr>
            <p:cNvSpPr/>
            <p:nvPr/>
          </p:nvSpPr>
          <p:spPr>
            <a:xfrm>
              <a:off x="1180670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D2A94-D05B-A5B0-7D3A-F2E83B40E293}"/>
                </a:ext>
              </a:extLst>
            </p:cNvPr>
            <p:cNvSpPr txBox="1"/>
            <p:nvPr/>
          </p:nvSpPr>
          <p:spPr>
            <a:xfrm>
              <a:off x="1180670" y="5198510"/>
              <a:ext cx="66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801578-F4D1-7219-E43F-55623F1D1617}"/>
                </a:ext>
              </a:extLst>
            </p:cNvPr>
            <p:cNvSpPr/>
            <p:nvPr/>
          </p:nvSpPr>
          <p:spPr>
            <a:xfrm>
              <a:off x="1972696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F80269-7334-6457-0BEC-05CA732C6410}"/>
                </a:ext>
              </a:extLst>
            </p:cNvPr>
            <p:cNvSpPr txBox="1"/>
            <p:nvPr/>
          </p:nvSpPr>
          <p:spPr>
            <a:xfrm>
              <a:off x="1972696" y="5198510"/>
              <a:ext cx="66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9948EE-A6DC-66DF-A206-20519AD05C25}"/>
                </a:ext>
              </a:extLst>
            </p:cNvPr>
            <p:cNvSpPr txBox="1"/>
            <p:nvPr/>
          </p:nvSpPr>
          <p:spPr>
            <a:xfrm>
              <a:off x="2764720" y="5198510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35A60-CE6C-EA8D-D795-4E256AE71A6F}"/>
                </a:ext>
              </a:extLst>
            </p:cNvPr>
            <p:cNvSpPr/>
            <p:nvPr/>
          </p:nvSpPr>
          <p:spPr>
            <a:xfrm>
              <a:off x="2764720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11CACF-A99A-E7A7-0D26-A7557D1FFE43}"/>
                </a:ext>
              </a:extLst>
            </p:cNvPr>
            <p:cNvSpPr txBox="1"/>
            <p:nvPr/>
          </p:nvSpPr>
          <p:spPr>
            <a:xfrm>
              <a:off x="3556743" y="5195098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45E5F8-CD8B-E528-E2CC-6B1C78A5EE95}"/>
                </a:ext>
              </a:extLst>
            </p:cNvPr>
            <p:cNvSpPr/>
            <p:nvPr/>
          </p:nvSpPr>
          <p:spPr>
            <a:xfrm>
              <a:off x="3556743" y="5513705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953887-7E26-4B74-1B12-166D0A5DAF0E}"/>
                </a:ext>
              </a:extLst>
            </p:cNvPr>
            <p:cNvSpPr txBox="1"/>
            <p:nvPr/>
          </p:nvSpPr>
          <p:spPr>
            <a:xfrm>
              <a:off x="4348765" y="5195098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2C0123-20A1-18AB-2319-1EE67FEBD22F}"/>
                </a:ext>
              </a:extLst>
            </p:cNvPr>
            <p:cNvSpPr/>
            <p:nvPr/>
          </p:nvSpPr>
          <p:spPr>
            <a:xfrm>
              <a:off x="4348765" y="5513705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BD1971B-79FA-EB40-C71C-61025A57159F}"/>
              </a:ext>
            </a:extLst>
          </p:cNvPr>
          <p:cNvSpPr txBox="1">
            <a:spLocks/>
          </p:cNvSpPr>
          <p:nvPr/>
        </p:nvSpPr>
        <p:spPr>
          <a:xfrm>
            <a:off x="6096001" y="5378846"/>
            <a:ext cx="5702300" cy="1147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Output:</a:t>
            </a:r>
          </a:p>
          <a:p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E30645-71AC-5F21-418F-862E91FEFF8C}"/>
              </a:ext>
            </a:extLst>
          </p:cNvPr>
          <p:cNvSpPr txBox="1"/>
          <p:nvPr/>
        </p:nvSpPr>
        <p:spPr>
          <a:xfrm>
            <a:off x="6253919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629D0-5EDC-8ACD-0015-741B99F4377A}"/>
              </a:ext>
            </a:extLst>
          </p:cNvPr>
          <p:cNvSpPr txBox="1"/>
          <p:nvPr/>
        </p:nvSpPr>
        <p:spPr>
          <a:xfrm>
            <a:off x="6734083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F6F306-E4EA-56DA-FBBB-3FA80CE510EC}"/>
              </a:ext>
            </a:extLst>
          </p:cNvPr>
          <p:cNvSpPr txBox="1"/>
          <p:nvPr/>
        </p:nvSpPr>
        <p:spPr>
          <a:xfrm>
            <a:off x="7214247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3DA0A-5450-406C-BFAE-2CCF38C0AFBB}"/>
              </a:ext>
            </a:extLst>
          </p:cNvPr>
          <p:cNvSpPr txBox="1"/>
          <p:nvPr/>
        </p:nvSpPr>
        <p:spPr>
          <a:xfrm>
            <a:off x="7694411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9CADC3-A592-3EAC-B8CA-B28C62576770}"/>
              </a:ext>
            </a:extLst>
          </p:cNvPr>
          <p:cNvSpPr txBox="1"/>
          <p:nvPr/>
        </p:nvSpPr>
        <p:spPr>
          <a:xfrm>
            <a:off x="8174574" y="5948651"/>
            <a:ext cx="285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 last index</a:t>
            </a:r>
          </a:p>
        </p:txBody>
      </p:sp>
    </p:spTree>
    <p:extLst>
      <p:ext uri="{BB962C8B-B14F-4D97-AF65-F5344CB8AC3E}">
        <p14:creationId xmlns:p14="http://schemas.microsoft.com/office/powerpoint/2010/main" val="12595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6588 0.0016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88 0.00162 L 0.1332 0.00162 " pathEditMode="relative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94 0.00162 L 0.2608 0.0016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3DE2-A654-4C3B-DB21-DBF6C181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07D4F-E0D2-1A22-D480-8C12EF5AC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F8AA07-22FE-FFEA-3AF9-387214A18B05}"/>
              </a:ext>
            </a:extLst>
          </p:cNvPr>
          <p:cNvSpPr txBox="1">
            <a:spLocks/>
          </p:cNvSpPr>
          <p:nvPr/>
        </p:nvSpPr>
        <p:spPr>
          <a:xfrm>
            <a:off x="6096000" y="2405017"/>
            <a:ext cx="5702300" cy="291156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Random access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Move pointer forward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Random access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Pointer comparison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45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BCC-C2BE-CA11-39AC-37C31326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do the same thing with iterators!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752A-0F43-960E-1BF8-083A79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	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"At last element"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94561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D655-EDA8-D32B-264B-558070C0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Iterators</a:t>
            </a:r>
            <a:r>
              <a:rPr lang="en-US" dirty="0"/>
              <a:t> have a similar interface to </a:t>
            </a:r>
            <a:r>
              <a:rPr lang="en-US" dirty="0">
                <a:solidFill>
                  <a:srgbClr val="D73A48"/>
                </a:solidFill>
              </a:rPr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14849110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BE28-BC7E-2090-080B-83A78FFE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Recall: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is a type alias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E720-40AF-2005-413A-0682DFE0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410789"/>
            <a:ext cx="11404600" cy="4036422"/>
          </a:xfrm>
        </p:spPr>
        <p:txBody>
          <a:bodyPr/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some iterator type */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84553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9520-707D-C126-FBF8-E65759BC8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C86-3E5D-67D1-0F21-293833BD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T*</a:t>
            </a:r>
            <a:r>
              <a:rPr lang="en-US" dirty="0"/>
              <a:t> is the backing type for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vector&lt;T&gt;::iterator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A274E-EE8F-AB79-FBFC-D12123122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410789"/>
            <a:ext cx="11404600" cy="4036422"/>
          </a:xfrm>
        </p:spPr>
        <p:txBody>
          <a:bodyPr/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47BCB-E8A1-AE40-B35C-6A03311F8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5812165"/>
            <a:ext cx="11404600" cy="830197"/>
          </a:xfrm>
        </p:spPr>
        <p:txBody>
          <a:bodyPr>
            <a:normAutofit fontScale="92500" lnSpcReduction="10000"/>
          </a:bodyPr>
          <a:lstStyle/>
          <a:p>
            <a:pPr marL="12700" indent="0">
              <a:buNone/>
            </a:pPr>
            <a:r>
              <a:rPr lang="en-US" dirty="0">
                <a:solidFill>
                  <a:srgbClr val="626B74"/>
                </a:solidFill>
              </a:rPr>
              <a:t>In the real STL implementation, the actual type is not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T*</a:t>
            </a:r>
            <a:r>
              <a:rPr lang="en-US" dirty="0">
                <a:solidFill>
                  <a:srgbClr val="626B74"/>
                </a:solidFill>
              </a:rPr>
              <a:t>.</a:t>
            </a:r>
          </a:p>
          <a:p>
            <a:pPr marL="12700" indent="0">
              <a:buNone/>
            </a:pPr>
            <a:r>
              <a:rPr lang="en-US" dirty="0">
                <a:solidFill>
                  <a:srgbClr val="626B74"/>
                </a:solidFill>
              </a:rPr>
              <a:t>But for all intents and purposes, you can think of it this way.</a:t>
            </a:r>
          </a:p>
        </p:txBody>
      </p:sp>
    </p:spTree>
    <p:extLst>
      <p:ext uri="{BB962C8B-B14F-4D97-AF65-F5344CB8AC3E}">
        <p14:creationId xmlns:p14="http://schemas.microsoft.com/office/powerpoint/2010/main" val="42915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87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>
            <a:normAutofit fontScale="925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pair : m)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pair.first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pair.second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943BAF-6C2C-94E2-1FF9-9AA3EC34DDD4}"/>
              </a:ext>
            </a:extLst>
          </p:cNvPr>
          <p:cNvGrpSpPr/>
          <p:nvPr/>
        </p:nvGrpSpPr>
        <p:grpSpPr>
          <a:xfrm>
            <a:off x="8357693" y="2919576"/>
            <a:ext cx="3296113" cy="1670384"/>
            <a:chOff x="6358335" y="1797531"/>
            <a:chExt cx="5008168" cy="2298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F45BAB-E2E5-373E-CE2D-9E0F0C93C6FC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EAB5AB-43B3-1760-ADDB-54E1A5B4320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60DAD9C-15E1-A8E2-1483-C8ADC0CA438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FEED288-B58F-F6C6-7AAC-B31D3438F618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E4ABA6-4566-00A9-7240-34EF8D40DAA2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89B7C6F-91ED-2A13-0E5E-6DD04DE0110D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D806B59-C2B9-A838-EED2-3903E132C33F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F1C3E0-F9E7-DBD4-C319-4694391E964E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91A1E96-7E40-17A8-8345-6E07DEFC2B2B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51926B-B821-2B2A-8D0D-EFD079EC846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9B0B83-7106-E21C-3F09-2E1262E14A4F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B10B08-CFFD-645E-19B1-D209A3A6FF92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9C204A4-51B6-191A-2750-DE31A3ED5C1C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9144DB-066C-90C1-F492-31B4DE7E7782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1EEB4F-F0BF-1F7D-A8E9-F4496013E17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94DBB2-0C07-71E4-B4D3-310F54E3B6F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43C5A3-F035-189D-D8A2-620672240CC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85D5EEB-D0D2-CEF9-9246-2CC99D2D52DD}"/>
                </a:ext>
              </a:extLst>
            </p:cNvPr>
            <p:cNvCxnSpPr>
              <a:cxnSpLocks/>
              <a:stCxn id="37" idx="2"/>
              <a:endCxn id="35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922F61-19EC-FED8-3FC2-0723BA0615C3}"/>
                </a:ext>
              </a:extLst>
            </p:cNvPr>
            <p:cNvCxnSpPr>
              <a:cxnSpLocks/>
              <a:stCxn id="37" idx="2"/>
              <a:endCxn id="1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7393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169049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ECEF-DF0C-E2D9-2813-B69BB75B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13C5EC-8A4C-AB37-6BF2-75BA6189D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iterator allows us to step forward through a container</a:t>
            </a:r>
          </a:p>
          <a:p>
            <a:r>
              <a:rPr lang="en-US" dirty="0"/>
              <a:t>Iterator Types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Input, Output, Forward, Bidirectional, Random Access</a:t>
            </a:r>
          </a:p>
          <a:p>
            <a:r>
              <a:rPr lang="en-US" dirty="0"/>
              <a:t>Pointers and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pointer points to an arbitrary C++ object in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Pointers and iterators have the same interface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8E1E5-0A2E-E21C-0782-7388056D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covered</a:t>
            </a:r>
          </a:p>
        </p:txBody>
      </p:sp>
    </p:spTree>
    <p:extLst>
      <p:ext uri="{BB962C8B-B14F-4D97-AF65-F5344CB8AC3E}">
        <p14:creationId xmlns:p14="http://schemas.microsoft.com/office/powerpoint/2010/main" val="22699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F6B2-FBC3-D47E-F033-764F4627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implement other iterators?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4C0A-FD4E-FB64-36B7-EC64CE68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942765" cy="4781006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4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???????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8D14A3-B6CC-16A8-B61D-C9C0E2008A26}"/>
              </a:ext>
            </a:extLst>
          </p:cNvPr>
          <p:cNvGrpSpPr/>
          <p:nvPr/>
        </p:nvGrpSpPr>
        <p:grpSpPr>
          <a:xfrm>
            <a:off x="7953656" y="3096728"/>
            <a:ext cx="3296113" cy="1670384"/>
            <a:chOff x="6358335" y="1797531"/>
            <a:chExt cx="5008168" cy="2298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B37322-729A-BB46-4E9C-0F0F506674F5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FB7254-A21B-AA47-B7AC-F87F65CBAA4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2165A3-27A3-CDAB-AAB5-4A83FDB5DBF0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1D939D-03A4-EE3A-9A62-3AC2AC1CDCD5}"/>
                </a:ext>
              </a:extLst>
            </p:cNvPr>
            <p:cNvCxnSpPr>
              <a:cxnSpLocks/>
              <a:stCxn id="22" idx="2"/>
              <a:endCxn id="20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E8B206-F906-15EE-06CC-053DB24E360D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FE2B49-BDAF-7354-0634-8DA7B940163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392430-87C0-7632-290B-632BCC0C261B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5E7A54-E83E-EEE7-A5E3-73FD42FB5588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7E88F9-73E6-CDC8-8485-2A7BC7F6E6D6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7D796E-4AD6-08B0-82AA-601C07F8216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A7C53E-167E-AD90-3909-C95E987B09CC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ED9D7A-467C-9DDF-B2F0-3C72B714B803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ABAEB1-0B3E-415E-C735-21C233D731F6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5D3D21-3A67-88AD-0957-0ED9A19F7642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0CF9B7-EB0D-A39A-7B1D-031FB5F7B4B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317EF55-7505-8126-78CC-377DC7CA4A5C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4B8FB9-4F29-B29D-8004-CE537E10E278}"/>
                </a:ext>
              </a:extLst>
            </p:cNvPr>
            <p:cNvCxnSpPr>
              <a:cxnSpLocks/>
              <a:stCxn id="22" idx="2"/>
              <a:endCxn id="18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1CB404-2433-54A0-1A5E-B51219B00EF6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D625CB-82FD-E796-CDC1-DA6E05C365E9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19796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C3A0-0F22-820E-658F-E1388794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90308"/>
            <a:ext cx="11404600" cy="2477384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Classes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We’ll learn about them next time</a:t>
            </a:r>
          </a:p>
        </p:txBody>
      </p:sp>
    </p:spTree>
    <p:extLst>
      <p:ext uri="{BB962C8B-B14F-4D97-AF65-F5344CB8AC3E}">
        <p14:creationId xmlns:p14="http://schemas.microsoft.com/office/powerpoint/2010/main" val="392776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18761</TotalTime>
  <Words>3703</Words>
  <Application>Microsoft Office PowerPoint</Application>
  <PresentationFormat>Widescreen</PresentationFormat>
  <Paragraphs>688</Paragraphs>
  <Slides>93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Welcome back! Link to Attendance Form ↓</vt:lpstr>
      <vt:lpstr>Pop Quiz: Containers</vt:lpstr>
      <vt:lpstr>Pop Quiz: Containers (Answers)</vt:lpstr>
      <vt:lpstr>PowerPoint Presentation</vt:lpstr>
      <vt:lpstr>Last Time: Containers</vt:lpstr>
      <vt:lpstr>for (const auto&amp; elem : container)</vt:lpstr>
      <vt:lpstr>For-each loops… huh?</vt:lpstr>
      <vt:lpstr>For-each loops… huh?</vt:lpstr>
      <vt:lpstr>For-each loops… huh?</vt:lpstr>
      <vt:lpstr>For-each loops… huh?</vt:lpstr>
      <vt:lpstr>for (const auto&amp; elem : container)</vt:lpstr>
      <vt:lpstr>Lecture 6: Iterators</vt:lpstr>
      <vt:lpstr>The Standard Template Library (STL)</vt:lpstr>
      <vt:lpstr>Today’s Agenda</vt:lpstr>
      <vt:lpstr>PowerPoint Presentation</vt:lpstr>
      <vt:lpstr>Iterator Basics</vt:lpstr>
      <vt:lpstr>Question: How do we iterate?</vt:lpstr>
      <vt:lpstr>Question: How do we iterate?</vt:lpstr>
      <vt:lpstr>We need something to track where we are  in a container… sort of like an index</vt:lpstr>
      <vt:lpstr>Introducing iterators 😎😎</vt:lpstr>
      <vt:lpstr>C++ iterators are like a “claw” in a claw machine</vt:lpstr>
      <vt:lpstr>C++ Iterators Example</vt:lpstr>
      <vt:lpstr>Containers and iterators work together to allow iteration</vt:lpstr>
      <vt:lpstr>Container Interface</vt:lpstr>
      <vt:lpstr>end() never points to an element!</vt:lpstr>
      <vt:lpstr>end() never points to an element!</vt:lpstr>
      <vt:lpstr>Iterator Interface</vt:lpstr>
      <vt:lpstr>We have an answer now!</vt:lpstr>
      <vt:lpstr>We have an answer now!</vt:lpstr>
      <vt:lpstr>We have an answer now!</vt:lpstr>
      <vt:lpstr>We have an answer now!</vt:lpstr>
      <vt:lpstr>We have an answer now!</vt:lpstr>
      <vt:lpstr>When you write…</vt:lpstr>
      <vt:lpstr>PowerPoint Presentation</vt:lpstr>
      <vt:lpstr>We have an answer now!</vt:lpstr>
      <vt:lpstr>Guess we’re done here!</vt:lpstr>
      <vt:lpstr>We have an answer now!</vt:lpstr>
      <vt:lpstr>What are the types?</vt:lpstr>
      <vt:lpstr>Remember: using makes a type alias</vt:lpstr>
      <vt:lpstr>Aside: Why do we use ++it instead of it++? </vt:lpstr>
      <vt:lpstr>++it avoids making an unnecessary copy</vt:lpstr>
      <vt:lpstr>Does it actually make a difference?</vt:lpstr>
      <vt:lpstr>Bjarne’s Thoughts</vt:lpstr>
      <vt:lpstr>PowerPoint Presentation</vt:lpstr>
      <vt:lpstr>Your Turn</vt:lpstr>
      <vt:lpstr>Announcements</vt:lpstr>
      <vt:lpstr>Apply to Section Lead!</vt:lpstr>
      <vt:lpstr>Assignment #1 &amp; OH</vt:lpstr>
      <vt:lpstr>PowerPoint Presentation</vt:lpstr>
      <vt:lpstr>Iterator Types</vt:lpstr>
      <vt:lpstr>Not all iterators are made equal</vt:lpstr>
      <vt:lpstr>All iterators provide these four operations</vt:lpstr>
      <vt:lpstr>Iterator types determine their functionality</vt:lpstr>
      <vt:lpstr>Input Iterators</vt:lpstr>
      <vt:lpstr>Input Iterators: operator-&gt;</vt:lpstr>
      <vt:lpstr>Input Iterators</vt:lpstr>
      <vt:lpstr>Forward Iterator</vt:lpstr>
      <vt:lpstr>Bidirectional Iterators</vt:lpstr>
      <vt:lpstr>Random Access Iterators</vt:lpstr>
      <vt:lpstr>Be careful not to go out of bounds</vt:lpstr>
      <vt:lpstr>STL Iterator Types</vt:lpstr>
      <vt:lpstr>Why does it matter?</vt:lpstr>
      <vt:lpstr>Why does it matter?</vt:lpstr>
      <vt:lpstr>Why have multiple iterator types?</vt:lpstr>
      <vt:lpstr>PowerPoint Presentation</vt:lpstr>
      <vt:lpstr>STL Iterator Types</vt:lpstr>
      <vt:lpstr>Pointers and Memory</vt:lpstr>
      <vt:lpstr>An iterator points to a container element</vt:lpstr>
      <vt:lpstr>Memory Basics</vt:lpstr>
      <vt:lpstr>Memory Basics</vt:lpstr>
      <vt:lpstr>Memory Basics</vt:lpstr>
      <vt:lpstr>Memory Basics</vt:lpstr>
      <vt:lpstr>PowerPoint Presentation</vt:lpstr>
      <vt:lpstr>How do we get the address of a variable in C++?</vt:lpstr>
      <vt:lpstr>Pointers! 👉 👉 👉</vt:lpstr>
      <vt:lpstr>A pointer is the address of a variable</vt:lpstr>
      <vt:lpstr>PowerPoint Presentation</vt:lpstr>
      <vt:lpstr>A pointer is just a number!</vt:lpstr>
      <vt:lpstr>PowerPoint Presentation</vt:lpstr>
      <vt:lpstr>PowerPoint Presentation</vt:lpstr>
      <vt:lpstr>We can have pointers to all kinds of things!</vt:lpstr>
      <vt:lpstr>Recall: a vector is a contiguous array</vt:lpstr>
      <vt:lpstr>Array pointer</vt:lpstr>
      <vt:lpstr>Notice anything?</vt:lpstr>
      <vt:lpstr>We could do the same thing with iterators!</vt:lpstr>
      <vt:lpstr>Iterators have a similar interface to pointers</vt:lpstr>
      <vt:lpstr>Recall: iterator is a type alias</vt:lpstr>
      <vt:lpstr>T* is the backing type for vector&lt;T&gt;::iterator</vt:lpstr>
      <vt:lpstr>PowerPoint Presentation</vt:lpstr>
      <vt:lpstr>Recap</vt:lpstr>
      <vt:lpstr>What we covered</vt:lpstr>
      <vt:lpstr>So how do we implement other iterators?</vt:lpstr>
      <vt:lpstr>Classes  We’ll learn about them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99</cp:revision>
  <dcterms:created xsi:type="dcterms:W3CDTF">2024-08-11T15:35:55Z</dcterms:created>
  <dcterms:modified xsi:type="dcterms:W3CDTF">2025-03-19T07:48:16Z</dcterms:modified>
</cp:coreProperties>
</file>